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.jpg" ContentType="image/png"/>
  <Override PartName="/ppt/notesSlides/notesSlide8.xml" ContentType="application/vnd.openxmlformats-officedocument.presentationml.notesSlide+xml"/>
  <Override PartName="/ppt/media/image12.jpg" ContentType="image/png"/>
  <Override PartName="/ppt/media/image14.jpg" ContentType="image/png"/>
  <Override PartName="/ppt/media/image15.jpg" ContentType="image/png"/>
  <Override PartName="/ppt/media/image16.jpg" ContentType="image/png"/>
  <Override PartName="/ppt/media/image17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59" r:id="rId4"/>
    <p:sldId id="260" r:id="rId5"/>
    <p:sldId id="274" r:id="rId6"/>
    <p:sldId id="275" r:id="rId7"/>
    <p:sldId id="261" r:id="rId8"/>
    <p:sldId id="262" r:id="rId9"/>
    <p:sldId id="276" r:id="rId10"/>
    <p:sldId id="278" r:id="rId11"/>
    <p:sldId id="279" r:id="rId12"/>
    <p:sldId id="264" r:id="rId13"/>
    <p:sldId id="265" r:id="rId14"/>
    <p:sldId id="266" r:id="rId15"/>
    <p:sldId id="267" r:id="rId16"/>
    <p:sldId id="280" r:id="rId17"/>
    <p:sldId id="268" r:id="rId18"/>
    <p:sldId id="283" r:id="rId19"/>
    <p:sldId id="284" r:id="rId20"/>
    <p:sldId id="285" r:id="rId21"/>
    <p:sldId id="286" r:id="rId22"/>
    <p:sldId id="290" r:id="rId23"/>
    <p:sldId id="292" r:id="rId24"/>
    <p:sldId id="291" r:id="rId25"/>
    <p:sldId id="269" r:id="rId26"/>
    <p:sldId id="281" r:id="rId27"/>
    <p:sldId id="282" r:id="rId28"/>
    <p:sldId id="270" r:id="rId29"/>
    <p:sldId id="271" r:id="rId30"/>
    <p:sldId id="273" r:id="rId31"/>
    <p:sldId id="272" r:id="rId3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57" autoAdjust="0"/>
    <p:restoredTop sz="94660"/>
  </p:normalViewPr>
  <p:slideViewPr>
    <p:cSldViewPr>
      <p:cViewPr varScale="1">
        <p:scale>
          <a:sx n="82" d="100"/>
          <a:sy n="82" d="100"/>
        </p:scale>
        <p:origin x="1152" y="8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673DD-87B9-4401-8D3D-41540537BC4B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4EEF7E-BD94-4A64-B3E9-57D9336FAC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340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EEF7E-BD94-4A64-B3E9-57D9336FACD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4221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EEF7E-BD94-4A64-B3E9-57D9336FACD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953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EEF7E-BD94-4A64-B3E9-57D9336FACD1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982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EEF7E-BD94-4A64-B3E9-57D9336FACD1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982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EEF7E-BD94-4A64-B3E9-57D9336FACD1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4041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EEF7E-BD94-4A64-B3E9-57D9336FACD1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120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EEF7E-BD94-4A64-B3E9-57D9336FACD1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586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EEF7E-BD94-4A64-B3E9-57D9336FACD1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329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IN" dirty="0"/>
              <a:t>Batch No.BG6</a:t>
            </a:r>
            <a:endParaRPr spc="-2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IN" spc="-10" dirty="0"/>
              <a:t>11-11-2025</a:t>
            </a:r>
            <a:endParaRPr spc="-2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IN" dirty="0"/>
              <a:t>Batch No.BG6</a:t>
            </a:r>
            <a:endParaRPr spc="-2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IN" spc="-10" dirty="0"/>
              <a:t>11-11-2025</a:t>
            </a:r>
            <a:endParaRPr spc="-2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IN" dirty="0"/>
              <a:t>Batch No.BG6</a:t>
            </a:r>
            <a:endParaRPr spc="-2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IN" spc="-10" dirty="0"/>
              <a:t>11-11-2025</a:t>
            </a:r>
            <a:endParaRPr spc="-20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IN" dirty="0"/>
              <a:t>Batch No.BG6</a:t>
            </a:r>
            <a:endParaRPr spc="-2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IN" spc="-10" dirty="0"/>
              <a:t>11-11-2025</a:t>
            </a:r>
            <a:endParaRPr spc="-20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IN" dirty="0"/>
              <a:t>Batch No.BG6</a:t>
            </a:r>
            <a:endParaRPr spc="-2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IN" spc="-10" dirty="0"/>
              <a:t>11-11-2025</a:t>
            </a:r>
            <a:endParaRPr spc="-20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150" y="38100"/>
            <a:ext cx="3667124" cy="50482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45463" y="283463"/>
            <a:ext cx="10101072" cy="12000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7575" y="1730872"/>
            <a:ext cx="8149590" cy="3088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05148" y="6451049"/>
            <a:ext cx="644525" cy="3590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IN" dirty="0"/>
              <a:t>Batch No.BG6</a:t>
            </a:r>
            <a:endParaRPr spc="-2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7575" y="6451049"/>
            <a:ext cx="737235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r>
              <a:rPr lang="en-IN" spc="-10" dirty="0"/>
              <a:t>11-11-2025</a:t>
            </a:r>
            <a:endParaRPr spc="-2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04626" y="6451049"/>
            <a:ext cx="2159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41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380701&amp;picture=any-questions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5844" y="123970"/>
            <a:ext cx="11176156" cy="3868220"/>
          </a:xfrm>
          <a:prstGeom prst="rect">
            <a:avLst/>
          </a:prstGeom>
        </p:spPr>
        <p:txBody>
          <a:bodyPr vert="horz" wrap="square" lIns="0" tIns="478010" rIns="0" bIns="0" rtlCol="0">
            <a:spAutoFit/>
          </a:bodyPr>
          <a:lstStyle/>
          <a:p>
            <a:pPr algn="ctr"/>
            <a:r>
              <a:rPr sz="1800" dirty="0"/>
              <a:t>Department</a:t>
            </a:r>
            <a:r>
              <a:rPr sz="1800" spc="-20" dirty="0"/>
              <a:t> </a:t>
            </a:r>
            <a:r>
              <a:rPr sz="1800" dirty="0"/>
              <a:t>of</a:t>
            </a:r>
            <a:r>
              <a:rPr sz="1800" spc="-5" dirty="0"/>
              <a:t> </a:t>
            </a:r>
            <a:r>
              <a:rPr sz="1800" dirty="0"/>
              <a:t>Computer</a:t>
            </a:r>
            <a:r>
              <a:rPr sz="1800" spc="-60" dirty="0"/>
              <a:t> </a:t>
            </a:r>
            <a:r>
              <a:rPr sz="1800" dirty="0"/>
              <a:t>Science</a:t>
            </a:r>
            <a:r>
              <a:rPr sz="1800" spc="15" dirty="0"/>
              <a:t> </a:t>
            </a:r>
            <a:r>
              <a:rPr sz="1800" dirty="0"/>
              <a:t>and</a:t>
            </a:r>
            <a:r>
              <a:rPr sz="1800" spc="40" dirty="0"/>
              <a:t> </a:t>
            </a:r>
            <a:r>
              <a:rPr sz="1800" spc="-10" dirty="0"/>
              <a:t>Engineering</a:t>
            </a:r>
            <a:br>
              <a:rPr lang="en-US" sz="1800" spc="-10" dirty="0"/>
            </a:br>
            <a:br>
              <a:rPr lang="en-US" sz="1800" spc="-10" dirty="0"/>
            </a:br>
            <a:r>
              <a:rPr lang="en-US" sz="1800" spc="-10" dirty="0"/>
              <a:t> </a:t>
            </a:r>
            <a:r>
              <a:rPr lang="en-IN" sz="2400" dirty="0">
                <a:solidFill>
                  <a:srgbClr val="FF0000"/>
                </a:solidFill>
              </a:rPr>
              <a:t>HFS-VAE: A Hierarchical Feature-Splitting Variational Autoencoder for  Interpretable and Robust Network Intrusion Detection</a:t>
            </a:r>
            <a:br>
              <a:rPr lang="en-IN" sz="2400" dirty="0">
                <a:solidFill>
                  <a:srgbClr val="FF0000"/>
                </a:solidFill>
              </a:rPr>
            </a:br>
            <a:br>
              <a:rPr lang="en-IN" dirty="0"/>
            </a:br>
            <a:br>
              <a:rPr lang="en-IN" dirty="0"/>
            </a:br>
            <a:br>
              <a:rPr lang="en-US" sz="2400" dirty="0">
                <a:solidFill>
                  <a:srgbClr val="FF0000"/>
                </a:solidFill>
              </a:rPr>
            </a:br>
            <a:endParaRPr sz="2400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15000" y="2035368"/>
            <a:ext cx="1503045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latin typeface="Times New Roman"/>
                <a:cs typeface="Times New Roman"/>
              </a:rPr>
              <a:t>PRESENTED</a:t>
            </a:r>
            <a:r>
              <a:rPr sz="1550" spc="175" dirty="0">
                <a:latin typeface="Times New Roman"/>
                <a:cs typeface="Times New Roman"/>
              </a:rPr>
              <a:t> </a:t>
            </a:r>
            <a:r>
              <a:rPr sz="1550" spc="-25" dirty="0">
                <a:latin typeface="Times New Roman"/>
                <a:cs typeface="Times New Roman"/>
              </a:rPr>
              <a:t>BY</a:t>
            </a:r>
            <a:endParaRPr sz="155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5526" y="2311002"/>
            <a:ext cx="3648073" cy="9830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37300"/>
              </a:lnSpc>
              <a:spcBef>
                <a:spcPts val="95"/>
              </a:spcBef>
            </a:pPr>
            <a:r>
              <a:rPr lang="en-US" sz="1550" spc="-10" dirty="0">
                <a:latin typeface="Times New Roman"/>
                <a:cs typeface="Times New Roman"/>
              </a:rPr>
              <a:t>SHAIK MOHAMMAD THAHEER</a:t>
            </a:r>
          </a:p>
          <a:p>
            <a:pPr marL="12700" marR="5080" algn="ctr">
              <a:lnSpc>
                <a:spcPct val="137300"/>
              </a:lnSpc>
              <a:spcBef>
                <a:spcPts val="95"/>
              </a:spcBef>
            </a:pPr>
            <a:r>
              <a:rPr lang="en-US" sz="1550" spc="-10" dirty="0">
                <a:latin typeface="Times New Roman"/>
                <a:cs typeface="Times New Roman"/>
              </a:rPr>
              <a:t>SHAIK MANNEPALLI MASTANVALI </a:t>
            </a:r>
            <a:r>
              <a:rPr sz="1550" spc="-10" dirty="0">
                <a:latin typeface="Times New Roman"/>
                <a:cs typeface="Times New Roman"/>
              </a:rPr>
              <a:t> </a:t>
            </a:r>
            <a:endParaRPr lang="en-US" sz="1550" spc="-10" dirty="0">
              <a:latin typeface="Times New Roman"/>
              <a:cs typeface="Times New Roman"/>
            </a:endParaRPr>
          </a:p>
          <a:p>
            <a:pPr marL="12700" marR="5080" algn="ctr">
              <a:lnSpc>
                <a:spcPct val="137300"/>
              </a:lnSpc>
              <a:spcBef>
                <a:spcPts val="95"/>
              </a:spcBef>
            </a:pPr>
            <a:r>
              <a:rPr lang="en-US" sz="1550" spc="-10" dirty="0">
                <a:latin typeface="Times New Roman"/>
                <a:cs typeface="Times New Roman"/>
              </a:rPr>
              <a:t>DERANGULA DURGA RAO  </a:t>
            </a:r>
            <a:r>
              <a:rPr lang="en-IN" sz="1550" spc="-10" dirty="0">
                <a:latin typeface="Times New Roman"/>
                <a:cs typeface="Times New Roman"/>
              </a:rPr>
              <a:t> </a:t>
            </a:r>
            <a:endParaRPr lang="en-US" sz="1550" spc="-1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15455" y="2303410"/>
            <a:ext cx="1234441" cy="99578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550" dirty="0">
                <a:latin typeface="Times New Roman"/>
                <a:cs typeface="Times New Roman"/>
              </a:rPr>
              <a:t>(</a:t>
            </a:r>
            <a:r>
              <a:rPr lang="en-US" sz="1550" spc="-20" dirty="0">
                <a:latin typeface="Times New Roman"/>
                <a:cs typeface="Times New Roman"/>
              </a:rPr>
              <a:t>22471A05D1</a:t>
            </a:r>
            <a:r>
              <a:rPr sz="1550" spc="-20" dirty="0">
                <a:latin typeface="Times New Roman"/>
                <a:cs typeface="Times New Roman"/>
              </a:rPr>
              <a:t>)</a:t>
            </a:r>
            <a:endParaRPr sz="1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550" dirty="0">
                <a:latin typeface="Times New Roman"/>
                <a:cs typeface="Times New Roman"/>
              </a:rPr>
              <a:t>(</a:t>
            </a:r>
            <a:r>
              <a:rPr lang="en-US" sz="1550" dirty="0">
                <a:latin typeface="Times New Roman"/>
                <a:cs typeface="Times New Roman"/>
              </a:rPr>
              <a:t>22471A05C9</a:t>
            </a:r>
            <a:r>
              <a:rPr sz="1550" spc="-20" dirty="0">
                <a:latin typeface="Times New Roman"/>
                <a:cs typeface="Times New Roman"/>
              </a:rPr>
              <a:t>)</a:t>
            </a:r>
            <a:endParaRPr sz="1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550" dirty="0">
                <a:latin typeface="Times New Roman"/>
                <a:cs typeface="Times New Roman"/>
              </a:rPr>
              <a:t>(</a:t>
            </a:r>
            <a:r>
              <a:rPr lang="en-US" sz="1550" dirty="0">
                <a:latin typeface="Times New Roman"/>
                <a:cs typeface="Times New Roman"/>
              </a:rPr>
              <a:t>22471A0585</a:t>
            </a:r>
            <a:r>
              <a:rPr sz="1550" spc="-20" dirty="0">
                <a:latin typeface="Times New Roman"/>
                <a:cs typeface="Times New Roman"/>
              </a:rPr>
              <a:t>)</a:t>
            </a:r>
            <a:endParaRPr sz="155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634" y="3599878"/>
            <a:ext cx="4304665" cy="2249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6600"/>
                </a:solidFill>
                <a:latin typeface="Times New Roman"/>
                <a:cs typeface="Times New Roman"/>
              </a:rPr>
              <a:t>Under</a:t>
            </a:r>
            <a:r>
              <a:rPr sz="1800" spc="2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6600"/>
                </a:solidFill>
                <a:latin typeface="Times New Roman"/>
                <a:cs typeface="Times New Roman"/>
              </a:rPr>
              <a:t>the</a:t>
            </a:r>
            <a:r>
              <a:rPr sz="1800" spc="-3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6600"/>
                </a:solidFill>
                <a:latin typeface="Times New Roman"/>
                <a:cs typeface="Times New Roman"/>
              </a:rPr>
              <a:t>Guidance</a:t>
            </a:r>
            <a:r>
              <a:rPr sz="1800" spc="-25" dirty="0">
                <a:solidFill>
                  <a:srgbClr val="006600"/>
                </a:solidFill>
                <a:latin typeface="Times New Roman"/>
                <a:cs typeface="Times New Roman"/>
              </a:rPr>
              <a:t> of,</a:t>
            </a:r>
            <a:endParaRPr sz="18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770"/>
              </a:spcBef>
            </a:pPr>
            <a:r>
              <a:rPr lang="en-US" sz="1550" b="1" spc="90" dirty="0">
                <a:latin typeface="Times New Roman"/>
                <a:cs typeface="Times New Roman"/>
              </a:rPr>
              <a:t>SURESH MUNNANGI</a:t>
            </a:r>
            <a:r>
              <a:rPr lang="en-US" sz="1550" b="1" spc="-85" dirty="0">
                <a:latin typeface="Times New Roman"/>
                <a:cs typeface="Times New Roman"/>
              </a:rPr>
              <a:t> </a:t>
            </a:r>
            <a:r>
              <a:rPr lang="en-US" sz="1575" b="1" spc="-15" baseline="-15873" dirty="0">
                <a:latin typeface="Times New Roman"/>
                <a:cs typeface="Times New Roman"/>
              </a:rPr>
              <a:t>MTech</a:t>
            </a:r>
            <a:r>
              <a:rPr sz="1550" b="1" spc="-10" dirty="0">
                <a:latin typeface="Times New Roman"/>
                <a:cs typeface="Times New Roman"/>
              </a:rPr>
              <a:t>,</a:t>
            </a:r>
            <a:endParaRPr sz="155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lang="en-IN" sz="1550" spc="-10">
                <a:solidFill>
                  <a:srgbClr val="888888"/>
                </a:solidFill>
                <a:latin typeface="Times New Roman"/>
                <a:cs typeface="Times New Roman"/>
              </a:rPr>
              <a:t>Assistant Professor</a:t>
            </a:r>
            <a:endParaRPr sz="155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995"/>
              </a:spcBef>
            </a:pPr>
            <a:r>
              <a:rPr sz="1550" dirty="0">
                <a:solidFill>
                  <a:srgbClr val="888888"/>
                </a:solidFill>
                <a:latin typeface="Times New Roman"/>
                <a:cs typeface="Times New Roman"/>
              </a:rPr>
              <a:t>Department</a:t>
            </a:r>
            <a:r>
              <a:rPr sz="1550" spc="9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solidFill>
                  <a:srgbClr val="888888"/>
                </a:solidFill>
                <a:latin typeface="Times New Roman"/>
                <a:cs typeface="Times New Roman"/>
              </a:rPr>
              <a:t>of</a:t>
            </a:r>
            <a:r>
              <a:rPr sz="1550" spc="18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solidFill>
                  <a:srgbClr val="888888"/>
                </a:solidFill>
                <a:latin typeface="Times New Roman"/>
                <a:cs typeface="Times New Roman"/>
              </a:rPr>
              <a:t>Computer</a:t>
            </a:r>
            <a:r>
              <a:rPr sz="1550" spc="8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solidFill>
                  <a:srgbClr val="888888"/>
                </a:solidFill>
                <a:latin typeface="Times New Roman"/>
                <a:cs typeface="Times New Roman"/>
              </a:rPr>
              <a:t>Science</a:t>
            </a:r>
            <a:r>
              <a:rPr sz="1550" spc="145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solidFill>
                  <a:srgbClr val="888888"/>
                </a:solidFill>
                <a:latin typeface="Times New Roman"/>
                <a:cs typeface="Times New Roman"/>
              </a:rPr>
              <a:t>and</a:t>
            </a:r>
            <a:r>
              <a:rPr sz="1550" spc="135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888888"/>
                </a:solidFill>
                <a:latin typeface="Times New Roman"/>
                <a:cs typeface="Times New Roman"/>
              </a:rPr>
              <a:t>Engineering,</a:t>
            </a:r>
            <a:endParaRPr sz="1550" dirty="0">
              <a:latin typeface="Times New Roman"/>
              <a:cs typeface="Times New Roman"/>
            </a:endParaRPr>
          </a:p>
          <a:p>
            <a:pPr marL="57785" marR="61594" algn="ctr">
              <a:lnSpc>
                <a:spcPct val="173700"/>
              </a:lnSpc>
              <a:spcBef>
                <a:spcPts val="70"/>
              </a:spcBef>
            </a:pPr>
            <a:r>
              <a:rPr sz="1550" dirty="0">
                <a:solidFill>
                  <a:srgbClr val="888888"/>
                </a:solidFill>
                <a:latin typeface="Times New Roman"/>
                <a:cs typeface="Times New Roman"/>
              </a:rPr>
              <a:t>Narasaraopeta</a:t>
            </a:r>
            <a:r>
              <a:rPr sz="1550" spc="20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solidFill>
                  <a:srgbClr val="888888"/>
                </a:solidFill>
                <a:latin typeface="Times New Roman"/>
                <a:cs typeface="Times New Roman"/>
              </a:rPr>
              <a:t>Engineering</a:t>
            </a:r>
            <a:r>
              <a:rPr sz="1550" spc="185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solidFill>
                  <a:srgbClr val="888888"/>
                </a:solidFill>
                <a:latin typeface="Times New Roman"/>
                <a:cs typeface="Times New Roman"/>
              </a:rPr>
              <a:t>College</a:t>
            </a:r>
            <a:r>
              <a:rPr sz="1550" spc="204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888888"/>
                </a:solidFill>
                <a:latin typeface="Times New Roman"/>
                <a:cs typeface="Times New Roman"/>
              </a:rPr>
              <a:t>(Autonomous), </a:t>
            </a:r>
            <a:r>
              <a:rPr sz="1550" dirty="0">
                <a:solidFill>
                  <a:srgbClr val="888888"/>
                </a:solidFill>
                <a:latin typeface="Times New Roman"/>
                <a:cs typeface="Times New Roman"/>
              </a:rPr>
              <a:t>Narasaraopet-</a:t>
            </a:r>
            <a:r>
              <a:rPr sz="1550" spc="1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solidFill>
                  <a:srgbClr val="888888"/>
                </a:solidFill>
                <a:latin typeface="Times New Roman"/>
                <a:cs typeface="Times New Roman"/>
              </a:rPr>
              <a:t>522</a:t>
            </a:r>
            <a:r>
              <a:rPr sz="1550" spc="1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550" spc="-20" dirty="0">
                <a:solidFill>
                  <a:srgbClr val="888888"/>
                </a:solidFill>
                <a:latin typeface="Times New Roman"/>
                <a:cs typeface="Times New Roman"/>
              </a:rPr>
              <a:t>601.</a:t>
            </a:r>
            <a:endParaRPr sz="1550" dirty="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75" y="131344"/>
            <a:ext cx="3648074" cy="50532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191000" y="6451049"/>
            <a:ext cx="99720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Review No.3</a:t>
            </a:r>
            <a:endParaRPr lang="en-IN" sz="12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5334000" y="6451049"/>
            <a:ext cx="1008062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dirty="0"/>
              <a:t>Batch No.BB5</a:t>
            </a:r>
            <a:r>
              <a:rPr lang="en-US" spc="-25" dirty="0"/>
              <a:t> </a:t>
            </a:r>
            <a:endParaRPr spc="-25" dirty="0"/>
          </a:p>
        </p:txBody>
      </p:sp>
      <p:sp>
        <p:nvSpPr>
          <p:cNvPr id="12" name="object 12"/>
          <p:cNvSpPr txBox="1"/>
          <p:nvPr/>
        </p:nvSpPr>
        <p:spPr>
          <a:xfrm>
            <a:off x="6542944" y="6451049"/>
            <a:ext cx="1686656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888888"/>
                </a:solidFill>
                <a:latin typeface="Times New Roman"/>
                <a:cs typeface="Times New Roman"/>
              </a:rPr>
              <a:t>Department</a:t>
            </a:r>
            <a:r>
              <a:rPr sz="1200" spc="-3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t>of</a:t>
            </a:r>
            <a:r>
              <a:rPr sz="1200" spc="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CSE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fld id="{81D60167-4931-47E6-BA6A-407CBD079E47}" type="slidenum">
              <a:rPr spc="-25" dirty="0"/>
              <a:t>1</a:t>
            </a:fld>
            <a:endParaRPr spc="-2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287D1-77D9-0432-C0F1-A80CDC5A3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D5EFDA1-0A20-3CDA-FDFA-AA7D298596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5463" y="283463"/>
            <a:ext cx="10101072" cy="942565"/>
          </a:xfrm>
          <a:prstGeom prst="rect">
            <a:avLst/>
          </a:prstGeom>
        </p:spPr>
        <p:txBody>
          <a:bodyPr vert="horz" wrap="square" lIns="0" tIns="262889" rIns="0" bIns="0" rtlCol="0">
            <a:spAutoFit/>
          </a:bodyPr>
          <a:lstStyle/>
          <a:p>
            <a:pPr marL="2188210" algn="just">
              <a:lnSpc>
                <a:spcPct val="100000"/>
              </a:lnSpc>
              <a:spcBef>
                <a:spcPts val="130"/>
              </a:spcBef>
            </a:pPr>
            <a:r>
              <a:rPr b="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b="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SURVEY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5899234-A167-01CC-C06F-A95E277774D6}"/>
              </a:ext>
            </a:extLst>
          </p:cNvPr>
          <p:cNvSpPr txBox="1"/>
          <p:nvPr/>
        </p:nvSpPr>
        <p:spPr>
          <a:xfrm>
            <a:off x="3886200" y="6451049"/>
            <a:ext cx="130200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ts val="1410"/>
              </a:lnSpc>
            </a:pPr>
            <a:r>
              <a:rPr lang="en-IN" sz="1200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No.3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2A5B173-E4D8-C7C5-9A79-E5A60A15DD2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4993482" y="6451049"/>
            <a:ext cx="1156191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ts val="141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No.BB5</a:t>
            </a:r>
            <a:endParaRPr spc="-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7129671-244A-B421-4F28-171B05C2840E}"/>
              </a:ext>
            </a:extLst>
          </p:cNvPr>
          <p:cNvSpPr txBox="1"/>
          <p:nvPr/>
        </p:nvSpPr>
        <p:spPr>
          <a:xfrm>
            <a:off x="6542944" y="6451049"/>
            <a:ext cx="122301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ts val="1410"/>
              </a:lnSpc>
            </a:pPr>
            <a:r>
              <a:rPr sz="1200" spc="-10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sz="1200" spc="-30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200" spc="50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25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endParaRPr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68FE3DD-2C87-6CBC-68A0-2ED48C41725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1104626" y="6451049"/>
            <a:ext cx="2159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ts val="1410"/>
              </a:lnSpc>
            </a:pPr>
            <a:fld id="{81D60167-4931-47E6-BA6A-407CBD079E47}" type="slidenum">
              <a:rPr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pPr marL="12700" algn="just">
                <a:lnSpc>
                  <a:spcPts val="1410"/>
                </a:lnSpc>
              </a:pPr>
              <a:t>10</a:t>
            </a:fld>
            <a:endParaRPr spc="-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E50EF94-36C9-D78D-102E-E89B41670BA0}"/>
              </a:ext>
            </a:extLst>
          </p:cNvPr>
          <p:cNvSpPr txBox="1"/>
          <p:nvPr/>
        </p:nvSpPr>
        <p:spPr>
          <a:xfrm>
            <a:off x="1035303" y="1113005"/>
            <a:ext cx="8168005" cy="43794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75"/>
              </a:spcBef>
              <a:tabLst>
                <a:tab pos="240665" algn="l"/>
              </a:tabLst>
            </a:pPr>
            <a:r>
              <a:rPr lang="en-IN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VAE–</a:t>
            </a:r>
            <a:r>
              <a:rPr lang="en-IN" sz="2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Intrusion Detection Model</a:t>
            </a:r>
            <a:endParaRPr lang="en-US" sz="2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1E2FB8-919E-E5AD-7B25-4B23DF8EA5A6}"/>
              </a:ext>
            </a:extLst>
          </p:cNvPr>
          <p:cNvSpPr txBox="1"/>
          <p:nvPr/>
        </p:nvSpPr>
        <p:spPr>
          <a:xfrm>
            <a:off x="1045463" y="1781989"/>
            <a:ext cx="91869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Wang et al.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Combined latent features from VAEs with </a:t>
            </a:r>
            <a:r>
              <a:rPr lang="en-US" b="1" dirty="0" err="1"/>
              <a:t>XGBoost</a:t>
            </a:r>
            <a:r>
              <a:rPr lang="en-US" dirty="0"/>
              <a:t> for final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Improved both detection accuracy and resistance to adversarial attacks.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Demonstrated that hybrid models outperform single deep networks in IDS.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2BD03F-DDDC-FC05-AD67-06AA249116D6}"/>
              </a:ext>
            </a:extLst>
          </p:cNvPr>
          <p:cNvSpPr txBox="1"/>
          <p:nvPr/>
        </p:nvSpPr>
        <p:spPr>
          <a:xfrm>
            <a:off x="882157" y="3616893"/>
            <a:ext cx="105350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75"/>
              </a:spcBef>
              <a:tabLst>
                <a:tab pos="240665" algn="l"/>
              </a:tabLst>
            </a:pPr>
            <a:r>
              <a:rPr lang="en-US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Feature-Splitting Variational Autoencoder (HFS-VAE)</a:t>
            </a:r>
            <a:endParaRPr lang="en-IN" sz="2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C5DA0C-2FE3-3975-CB56-B3C99AF41C03}"/>
              </a:ext>
            </a:extLst>
          </p:cNvPr>
          <p:cNvSpPr txBox="1"/>
          <p:nvPr/>
        </p:nvSpPr>
        <p:spPr>
          <a:xfrm>
            <a:off x="965612" y="4059439"/>
            <a:ext cx="92119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Thaheer et al.</a:t>
            </a:r>
            <a:r>
              <a:rPr lang="en-IN" dirty="0"/>
              <a:t> </a:t>
            </a:r>
            <a:r>
              <a:rPr lang="en-IN" i="1" dirty="0"/>
              <a:t>(Proposed Work)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Introduced </a:t>
            </a:r>
            <a:r>
              <a:rPr lang="en-IN" b="1" dirty="0"/>
              <a:t>Hierarchical Feature Splitting (HFS)</a:t>
            </a:r>
            <a:r>
              <a:rPr lang="en-IN" dirty="0"/>
              <a:t> to separate flow, packet, and protocol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Trained </a:t>
            </a:r>
            <a:r>
              <a:rPr lang="en-IN" b="1" dirty="0"/>
              <a:t>parallel VAE encoders</a:t>
            </a:r>
            <a:r>
              <a:rPr lang="en-IN" dirty="0"/>
              <a:t> for each group and fused outputs via </a:t>
            </a:r>
            <a:r>
              <a:rPr lang="en-IN" b="1" dirty="0" err="1"/>
              <a:t>XGBoost</a:t>
            </a:r>
            <a:r>
              <a:rPr lang="en-IN" dirty="0"/>
              <a:t> classifier.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Achieved high accuracy, interpretability, and robustness on </a:t>
            </a:r>
            <a:r>
              <a:rPr lang="en-IN" b="1" dirty="0"/>
              <a:t>CICIDS2017</a:t>
            </a:r>
            <a:r>
              <a:rPr lang="en-IN" dirty="0"/>
              <a:t> and </a:t>
            </a:r>
            <a:r>
              <a:rPr lang="en-IN" b="1" dirty="0"/>
              <a:t>NSL-KDD</a:t>
            </a:r>
            <a:r>
              <a:rPr lang="en-IN" dirty="0"/>
              <a:t> datasets.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62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98810-EF04-20B0-9C6C-C8A4CAE8D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C18D651-5685-0825-2F85-89BD05F7B5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5463" y="283463"/>
            <a:ext cx="10101072" cy="942565"/>
          </a:xfrm>
          <a:prstGeom prst="rect">
            <a:avLst/>
          </a:prstGeom>
        </p:spPr>
        <p:txBody>
          <a:bodyPr vert="horz" wrap="square" lIns="0" tIns="262889" rIns="0" bIns="0" rtlCol="0">
            <a:spAutoFit/>
          </a:bodyPr>
          <a:lstStyle/>
          <a:p>
            <a:pPr marL="2856230" algn="just">
              <a:lnSpc>
                <a:spcPct val="100000"/>
              </a:lnSpc>
              <a:spcBef>
                <a:spcPts val="130"/>
              </a:spcBef>
            </a:pPr>
            <a:r>
              <a:rPr dirty="0"/>
              <a:t>RESEARCH</a:t>
            </a:r>
            <a:r>
              <a:rPr spc="-140" dirty="0"/>
              <a:t> </a:t>
            </a:r>
            <a:r>
              <a:rPr spc="-20" dirty="0"/>
              <a:t>GAPS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59D27A9-15B7-C40F-D215-8D14677A59F6}"/>
              </a:ext>
            </a:extLst>
          </p:cNvPr>
          <p:cNvSpPr txBox="1"/>
          <p:nvPr/>
        </p:nvSpPr>
        <p:spPr>
          <a:xfrm>
            <a:off x="3810000" y="6451049"/>
            <a:ext cx="137820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ts val="1410"/>
              </a:lnSpc>
            </a:pPr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Review No.3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362B9F3-7DB6-57A7-66F9-11D4590764B5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4926664" y="6451049"/>
            <a:ext cx="122301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ts val="1410"/>
              </a:lnSpc>
            </a:pPr>
            <a:r>
              <a:rPr lang="en-IN" dirty="0"/>
              <a:t>Batch No.BB5</a:t>
            </a:r>
            <a:endParaRPr spc="-25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0F1456B-777B-A90B-AB22-EC079BB3B920}"/>
              </a:ext>
            </a:extLst>
          </p:cNvPr>
          <p:cNvSpPr txBox="1"/>
          <p:nvPr/>
        </p:nvSpPr>
        <p:spPr>
          <a:xfrm>
            <a:off x="6542944" y="6451049"/>
            <a:ext cx="122301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ts val="1410"/>
              </a:lnSpc>
            </a:pPr>
            <a:r>
              <a:rPr sz="1200" spc="-10" dirty="0">
                <a:solidFill>
                  <a:srgbClr val="888888"/>
                </a:solidFill>
                <a:latin typeface="Times New Roman"/>
                <a:cs typeface="Times New Roman"/>
              </a:rPr>
              <a:t>Department</a:t>
            </a:r>
            <a:r>
              <a:rPr sz="1200" spc="-3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t>of</a:t>
            </a:r>
            <a:r>
              <a:rPr sz="1200" spc="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CSE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077D6323-F168-4EEE-F04A-F1AE4A6CB09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1104626" y="6451049"/>
            <a:ext cx="2159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ts val="1410"/>
              </a:lnSpc>
            </a:pPr>
            <a:fld id="{81D60167-4931-47E6-BA6A-407CBD079E47}" type="slidenum">
              <a:rPr spc="-25" dirty="0"/>
              <a:pPr marL="12700" algn="just">
                <a:lnSpc>
                  <a:spcPts val="1410"/>
                </a:lnSpc>
              </a:pPr>
              <a:t>11</a:t>
            </a:fld>
            <a:endParaRPr spc="-25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F703DEE-12A7-B8E9-13F9-8A653EDD6C8D}"/>
              </a:ext>
            </a:extLst>
          </p:cNvPr>
          <p:cNvSpPr txBox="1"/>
          <p:nvPr/>
        </p:nvSpPr>
        <p:spPr>
          <a:xfrm>
            <a:off x="917575" y="2133600"/>
            <a:ext cx="10588625" cy="315727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intrusion detection models lack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interpretability and robustness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making it difficult to understand how attacks are detected.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IDS models struggle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generalize to new or unseen attacks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especially with outdated or imbalanced datasets.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need for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and modular deep learning approach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combines effective feature learning with strong detection accuracy and explainability.</a:t>
            </a:r>
          </a:p>
          <a:p>
            <a:pPr marL="241300" indent="-228600" algn="just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41300" algn="l"/>
              </a:tabLst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422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764" y="424466"/>
            <a:ext cx="10101072" cy="1200005"/>
          </a:xfrm>
          <a:prstGeom prst="rect">
            <a:avLst/>
          </a:prstGeom>
        </p:spPr>
        <p:txBody>
          <a:bodyPr vert="horz" wrap="square" lIns="0" tIns="262889" rIns="0" bIns="0" rtlCol="0">
            <a:spAutoFit/>
          </a:bodyPr>
          <a:lstStyle/>
          <a:p>
            <a:pPr marL="2027555">
              <a:lnSpc>
                <a:spcPct val="100000"/>
              </a:lnSpc>
              <a:spcBef>
                <a:spcPts val="130"/>
              </a:spcBef>
            </a:pPr>
            <a:r>
              <a:rPr dirty="0"/>
              <a:t>PROBLEM</a:t>
            </a:r>
            <a:r>
              <a:rPr spc="-170" dirty="0"/>
              <a:t> </a:t>
            </a:r>
            <a:r>
              <a:rPr spc="-50" dirty="0"/>
              <a:t>STATEMENT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10000" y="6451049"/>
            <a:ext cx="137820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Review No.3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993482" y="6451049"/>
            <a:ext cx="1156191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dirty="0"/>
              <a:t>Batch No.BB5</a:t>
            </a:r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6542944" y="6451049"/>
            <a:ext cx="122301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888888"/>
                </a:solidFill>
                <a:latin typeface="Times New Roman"/>
                <a:cs typeface="Times New Roman"/>
              </a:rPr>
              <a:t>Department</a:t>
            </a:r>
            <a:r>
              <a:rPr sz="1200" spc="-3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t>of</a:t>
            </a:r>
            <a:r>
              <a:rPr sz="1200" spc="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CSE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6D2F73-3510-8C05-A248-D970796FF7CD}"/>
              </a:ext>
            </a:extLst>
          </p:cNvPr>
          <p:cNvSpPr txBox="1"/>
          <p:nvPr/>
        </p:nvSpPr>
        <p:spPr>
          <a:xfrm>
            <a:off x="762000" y="1752600"/>
            <a:ext cx="93726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Traditional intrusion detection systems are often unable to effectively detect </a:t>
            </a:r>
            <a:r>
              <a:rPr lang="en-US" b="1" dirty="0"/>
              <a:t>new or unknown cyberattacks</a:t>
            </a:r>
            <a:r>
              <a:rPr lang="en-US" dirty="0"/>
              <a:t> due to their reliance on static signatures and shallow learning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US" dirty="0"/>
            </a:br>
            <a:r>
              <a:rPr lang="en-US" dirty="0"/>
              <a:t>Existing deep learning-based IDS models, while achieving high accuracy, still suffer from </a:t>
            </a:r>
            <a:r>
              <a:rPr lang="en-US" b="1" dirty="0"/>
              <a:t>low interpretability, poor generalization</a:t>
            </a:r>
            <a:r>
              <a:rPr lang="en-US" dirty="0"/>
              <a:t>, and </a:t>
            </a:r>
            <a:r>
              <a:rPr lang="en-US" b="1" dirty="0"/>
              <a:t>vulnerability to adversarial attacks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US" dirty="0"/>
            </a:br>
            <a:r>
              <a:rPr lang="en-US" dirty="0"/>
              <a:t>Furthermore, most models treat all network features uniformly, ignoring the </a:t>
            </a:r>
            <a:r>
              <a:rPr lang="en-US" b="1" dirty="0"/>
              <a:t>hierarchical relationships</a:t>
            </a:r>
            <a:r>
              <a:rPr lang="en-US" dirty="0"/>
              <a:t> between flow-level, packet-level, and protocol-level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US" dirty="0"/>
            </a:br>
            <a:r>
              <a:rPr lang="en-US" dirty="0"/>
              <a:t>Hence, there is a need for a </a:t>
            </a:r>
            <a:r>
              <a:rPr lang="en-US" b="1" dirty="0"/>
              <a:t>robust and interpretable intrusion detection framework</a:t>
            </a:r>
            <a:r>
              <a:rPr lang="en-US" dirty="0"/>
              <a:t> that can learn structured representations from diverse network features and reliably detect both known and unknown attacks in large-scale environments.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81000"/>
            <a:ext cx="10101072" cy="1200005"/>
          </a:xfrm>
          <a:prstGeom prst="rect">
            <a:avLst/>
          </a:prstGeom>
        </p:spPr>
        <p:txBody>
          <a:bodyPr vert="horz" wrap="square" lIns="0" tIns="262889" rIns="0" bIns="0" rtlCol="0">
            <a:spAutoFit/>
          </a:bodyPr>
          <a:lstStyle/>
          <a:p>
            <a:pPr marL="34544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OBJECTIVES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581400" y="6451049"/>
            <a:ext cx="160680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Review No.3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993482" y="6451049"/>
            <a:ext cx="1156191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dirty="0"/>
              <a:t>Batch No.BB5</a:t>
            </a:r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6542944" y="6451049"/>
            <a:ext cx="122301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888888"/>
                </a:solidFill>
                <a:latin typeface="Times New Roman"/>
                <a:cs typeface="Times New Roman"/>
              </a:rPr>
              <a:t>Department</a:t>
            </a:r>
            <a:r>
              <a:rPr sz="1200" spc="-3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t>of</a:t>
            </a:r>
            <a:r>
              <a:rPr sz="1200" spc="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CSE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6F03B89-6CE4-CB98-54AB-8826B70E9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87" y="1676400"/>
            <a:ext cx="11104626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develop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Hierarchical Feature-Splitting Variational Autoencoder (HFS-VAE)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 for robust and interpretable network intrusion detection.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separate network features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into flow, packet, and protocol-level groups for effective and modular feature learning.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 parallel VAE encoders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combine their latent representations using an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classifier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accurate attack detection.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enhance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robustness and generalization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the intrusion detection system against unseen and adversarial attacks.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evaluate the proposed model using benchmark datasets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CICIDS2017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NSL-KDD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ensuring high accuracy and interpretability.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9720" rIns="0" bIns="0" rtlCol="0">
            <a:spAutoFit/>
          </a:bodyPr>
          <a:lstStyle/>
          <a:p>
            <a:pPr marL="360045">
              <a:lnSpc>
                <a:spcPct val="100000"/>
              </a:lnSpc>
              <a:spcBef>
                <a:spcPts val="130"/>
              </a:spcBef>
            </a:pPr>
            <a:r>
              <a:rPr sz="3950" dirty="0"/>
              <a:t>BLOCK</a:t>
            </a:r>
            <a:r>
              <a:rPr sz="3950" spc="60" dirty="0"/>
              <a:t> </a:t>
            </a:r>
            <a:r>
              <a:rPr sz="3950" dirty="0"/>
              <a:t>DIAGRAM</a:t>
            </a:r>
            <a:r>
              <a:rPr sz="3950" spc="90" dirty="0"/>
              <a:t> </a:t>
            </a:r>
            <a:r>
              <a:rPr sz="3950" dirty="0"/>
              <a:t>OR</a:t>
            </a:r>
            <a:r>
              <a:rPr sz="3950" spc="70" dirty="0"/>
              <a:t> </a:t>
            </a:r>
            <a:r>
              <a:rPr sz="3950" dirty="0"/>
              <a:t>FLOW</a:t>
            </a:r>
            <a:r>
              <a:rPr sz="3950" spc="-60" dirty="0"/>
              <a:t> </a:t>
            </a:r>
            <a:r>
              <a:rPr sz="3950" spc="-10" dirty="0"/>
              <a:t>DIAGRAM</a:t>
            </a:r>
            <a:endParaRPr sz="3950"/>
          </a:p>
        </p:txBody>
      </p:sp>
      <p:sp>
        <p:nvSpPr>
          <p:cNvPr id="5" name="object 5"/>
          <p:cNvSpPr txBox="1"/>
          <p:nvPr/>
        </p:nvSpPr>
        <p:spPr>
          <a:xfrm>
            <a:off x="3733800" y="6451049"/>
            <a:ext cx="145440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Review No.3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029200" y="6451049"/>
            <a:ext cx="112047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dirty="0"/>
              <a:t>Batch No.BB5</a:t>
            </a:r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6542944" y="6451049"/>
            <a:ext cx="122301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888888"/>
                </a:solidFill>
                <a:latin typeface="Times New Roman"/>
                <a:cs typeface="Times New Roman"/>
              </a:rPr>
              <a:t>Department</a:t>
            </a:r>
            <a:r>
              <a:rPr sz="1200" spc="-3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t>of</a:t>
            </a:r>
            <a:r>
              <a:rPr sz="1200" spc="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CSE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045327-4150-CDBD-18B3-F28E33784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7736" y="1219200"/>
            <a:ext cx="4343400" cy="498866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2889" rIns="0" bIns="0" rtlCol="0">
            <a:spAutoFit/>
          </a:bodyPr>
          <a:lstStyle/>
          <a:p>
            <a:pPr marL="2910205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METHODOLOGY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33800" y="6451049"/>
            <a:ext cx="145440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Review No.3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993482" y="6451049"/>
            <a:ext cx="1156191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dirty="0"/>
              <a:t>Batch No.BB5</a:t>
            </a:r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6542944" y="6451049"/>
            <a:ext cx="122301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888888"/>
                </a:solidFill>
                <a:latin typeface="Times New Roman"/>
                <a:cs typeface="Times New Roman"/>
              </a:rPr>
              <a:t>Department</a:t>
            </a:r>
            <a:r>
              <a:rPr sz="1200" spc="-3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t>of</a:t>
            </a:r>
            <a:r>
              <a:rPr sz="1200" spc="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CSE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2D1144-CDB8-D9CD-D0CC-1B598FF65F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0787" y="2240789"/>
            <a:ext cx="4364735" cy="29098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0731A6-BE5F-6E42-4AB4-39AAA3DDB6D3}"/>
              </a:ext>
            </a:extLst>
          </p:cNvPr>
          <p:cNvSpPr txBox="1"/>
          <p:nvPr/>
        </p:nvSpPr>
        <p:spPr>
          <a:xfrm>
            <a:off x="468387" y="1268024"/>
            <a:ext cx="60615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Data Collection and Preprocessing</a:t>
            </a:r>
            <a:endParaRPr lang="en-IN" sz="2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7A551D-B20B-7513-B130-602ED6B7C539}"/>
              </a:ext>
            </a:extLst>
          </p:cNvPr>
          <p:cNvSpPr txBox="1"/>
          <p:nvPr/>
        </p:nvSpPr>
        <p:spPr>
          <a:xfrm>
            <a:off x="429111" y="1828211"/>
            <a:ext cx="60943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Datasets such as </a:t>
            </a:r>
            <a:r>
              <a:rPr lang="en-US" b="1" dirty="0"/>
              <a:t>CICIDS2017</a:t>
            </a:r>
            <a:r>
              <a:rPr lang="en-US" dirty="0"/>
              <a:t> and </a:t>
            </a:r>
            <a:r>
              <a:rPr lang="en-US" b="1" dirty="0"/>
              <a:t>NSL-KDD</a:t>
            </a:r>
            <a:r>
              <a:rPr lang="en-US" dirty="0"/>
              <a:t> are used for training and testing.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Raw network traffic data is cleaned, normalized, and converted into numerical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Features are analyzed and categorized into three main groups: </a:t>
            </a:r>
            <a:r>
              <a:rPr lang="en-US" b="1" dirty="0"/>
              <a:t>Flow-level</a:t>
            </a:r>
            <a:r>
              <a:rPr lang="en-US" dirty="0"/>
              <a:t>, </a:t>
            </a:r>
            <a:r>
              <a:rPr lang="en-US" b="1" dirty="0"/>
              <a:t>Packet-level</a:t>
            </a:r>
            <a:r>
              <a:rPr lang="en-US" dirty="0"/>
              <a:t>, and </a:t>
            </a:r>
            <a:r>
              <a:rPr lang="en-US" b="1" dirty="0"/>
              <a:t>Protocol-level</a:t>
            </a:r>
            <a:r>
              <a:rPr lang="en-US" dirty="0"/>
              <a:t> features.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CCA432-C5C9-37F1-72C2-4ABD03A7AE6E}"/>
              </a:ext>
            </a:extLst>
          </p:cNvPr>
          <p:cNvSpPr txBox="1"/>
          <p:nvPr/>
        </p:nvSpPr>
        <p:spPr>
          <a:xfrm>
            <a:off x="546478" y="4074981"/>
            <a:ext cx="609437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Hierarchical Feature Splitting (HFS)</a:t>
            </a:r>
            <a:endParaRPr lang="en-IN" sz="2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CFAEAB05-C2EB-097D-36FD-3D8F8E645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525" y="4725852"/>
            <a:ext cx="8633127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Features are divided into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three semantic groups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based on their network characteristics.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structured division helps in learning distinct latent representations for each feature type.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improves model interpretability and modular learning.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434D7-EF8B-0F5F-D4E5-B10931DB6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462F496-EC00-9777-15DD-74E038455A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212641"/>
            <a:ext cx="10101072" cy="1200005"/>
          </a:xfrm>
          <a:prstGeom prst="rect">
            <a:avLst/>
          </a:prstGeom>
        </p:spPr>
        <p:txBody>
          <a:bodyPr vert="horz" wrap="square" lIns="0" tIns="262889" rIns="0" bIns="0" rtlCol="0">
            <a:spAutoFit/>
          </a:bodyPr>
          <a:lstStyle/>
          <a:p>
            <a:pPr marL="2910205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METHODOLOGY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2D6ADCB-1ECE-9250-58FD-E6E6602D00AD}"/>
              </a:ext>
            </a:extLst>
          </p:cNvPr>
          <p:cNvSpPr txBox="1"/>
          <p:nvPr/>
        </p:nvSpPr>
        <p:spPr>
          <a:xfrm>
            <a:off x="3886200" y="6451049"/>
            <a:ext cx="130200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Review No.3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2E3D1FD-95BE-B891-DF8D-8F0125455D9D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4993482" y="6451049"/>
            <a:ext cx="1156191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dirty="0"/>
              <a:t>Batch No.BB5</a:t>
            </a:r>
            <a:endParaRPr spc="-25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5B08728-B89B-DA49-C038-8E0BF2CF26EF}"/>
              </a:ext>
            </a:extLst>
          </p:cNvPr>
          <p:cNvSpPr txBox="1"/>
          <p:nvPr/>
        </p:nvSpPr>
        <p:spPr>
          <a:xfrm>
            <a:off x="6542944" y="6451049"/>
            <a:ext cx="122301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888888"/>
                </a:solidFill>
                <a:latin typeface="Times New Roman"/>
                <a:cs typeface="Times New Roman"/>
              </a:rPr>
              <a:t>Department</a:t>
            </a:r>
            <a:r>
              <a:rPr sz="1200" spc="-3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t>of</a:t>
            </a:r>
            <a:r>
              <a:rPr sz="1200" spc="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CSE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27312ED7-9659-EB45-3DF2-AF78153B138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9A440-AFD5-2E2E-971E-EC8169D26995}"/>
              </a:ext>
            </a:extLst>
          </p:cNvPr>
          <p:cNvSpPr txBox="1"/>
          <p:nvPr/>
        </p:nvSpPr>
        <p:spPr>
          <a:xfrm>
            <a:off x="448566" y="1219200"/>
            <a:ext cx="60943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Multi-Encoder VAE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Separate </a:t>
            </a:r>
            <a:r>
              <a:rPr lang="en-US" b="1" dirty="0"/>
              <a:t>VAE encoders</a:t>
            </a:r>
            <a:r>
              <a:rPr lang="en-US" dirty="0"/>
              <a:t> are trained for each feature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encoder learns latent representations capturing unique characteristics of flow, packet, and protocol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Distributional Loss Function (DLF)</a:t>
            </a:r>
            <a:r>
              <a:rPr lang="en-US" dirty="0"/>
              <a:t> ensures stable and well-structured latent spaces.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11ADA-0821-2943-419D-BB27683D0206}"/>
              </a:ext>
            </a:extLst>
          </p:cNvPr>
          <p:cNvSpPr txBox="1"/>
          <p:nvPr/>
        </p:nvSpPr>
        <p:spPr>
          <a:xfrm>
            <a:off x="440630" y="3733800"/>
            <a:ext cx="60943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Latent Feature Fusion and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latent vectors from all three VAEs are concatenated into a single combined feature representation.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trained on the fused features for final intrusion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hybrid approach combines unsupervised representation learning with supervised classification.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59BB06-0BDA-6A96-DAC8-ADADB47F0C08}"/>
              </a:ext>
            </a:extLst>
          </p:cNvPr>
          <p:cNvSpPr txBox="1"/>
          <p:nvPr/>
        </p:nvSpPr>
        <p:spPr>
          <a:xfrm>
            <a:off x="6658055" y="3741906"/>
            <a:ext cx="54966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Model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is evaluated on </a:t>
            </a:r>
            <a:r>
              <a:rPr lang="en-US" b="1" dirty="0"/>
              <a:t>CICIDS2017</a:t>
            </a:r>
            <a:r>
              <a:rPr lang="en-US" dirty="0"/>
              <a:t> and </a:t>
            </a:r>
            <a:r>
              <a:rPr lang="en-US" b="1" dirty="0"/>
              <a:t>NSL-KDD</a:t>
            </a:r>
            <a:r>
              <a:rPr lang="en-US" dirty="0"/>
              <a:t>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Metrics such as </a:t>
            </a:r>
            <a:r>
              <a:rPr lang="en-US" b="1" dirty="0"/>
              <a:t>Accuracy</a:t>
            </a:r>
            <a:r>
              <a:rPr lang="en-US" dirty="0"/>
              <a:t>, </a:t>
            </a:r>
            <a:r>
              <a:rPr lang="en-US" b="1" dirty="0"/>
              <a:t>Precision</a:t>
            </a:r>
            <a:r>
              <a:rPr lang="en-US" dirty="0"/>
              <a:t>, </a:t>
            </a:r>
            <a:r>
              <a:rPr lang="en-US" b="1" dirty="0"/>
              <a:t>Recall</a:t>
            </a:r>
            <a:r>
              <a:rPr lang="en-US" dirty="0"/>
              <a:t>, </a:t>
            </a:r>
            <a:r>
              <a:rPr lang="en-US" b="1" dirty="0"/>
              <a:t>F1-score</a:t>
            </a:r>
            <a:r>
              <a:rPr lang="en-US" dirty="0"/>
              <a:t>, and </a:t>
            </a:r>
            <a:r>
              <a:rPr lang="en-US" b="1" dirty="0"/>
              <a:t>AUC</a:t>
            </a:r>
            <a:r>
              <a:rPr lang="en-US" dirty="0"/>
              <a:t> are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 tools and latent-space analysis are used to verify interpretability and robustness.</a:t>
            </a:r>
          </a:p>
        </p:txBody>
      </p:sp>
    </p:spTree>
    <p:extLst>
      <p:ext uri="{BB962C8B-B14F-4D97-AF65-F5344CB8AC3E}">
        <p14:creationId xmlns:p14="http://schemas.microsoft.com/office/powerpoint/2010/main" val="674984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2889" rIns="0" bIns="0" rtlCol="0">
            <a:spAutoFit/>
          </a:bodyPr>
          <a:lstStyle/>
          <a:p>
            <a:pPr marL="2595880">
              <a:lnSpc>
                <a:spcPct val="100000"/>
              </a:lnSpc>
              <a:spcBef>
                <a:spcPts val="130"/>
              </a:spcBef>
            </a:pPr>
            <a:r>
              <a:rPr spc="-45" dirty="0"/>
              <a:t>IMPLEMENTATION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10000" y="6451049"/>
            <a:ext cx="137820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Review No.3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105400" y="6451049"/>
            <a:ext cx="104427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dirty="0"/>
              <a:t>Batch No.BB5</a:t>
            </a:r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6542944" y="6451049"/>
            <a:ext cx="122301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888888"/>
                </a:solidFill>
                <a:latin typeface="Times New Roman"/>
                <a:cs typeface="Times New Roman"/>
              </a:rPr>
              <a:t>Department</a:t>
            </a:r>
            <a:r>
              <a:rPr sz="1200" spc="-3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t>of</a:t>
            </a:r>
            <a:r>
              <a:rPr sz="1200" spc="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CSE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17575" y="1272544"/>
            <a:ext cx="9834245" cy="421847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9235">
              <a:lnSpc>
                <a:spcPts val="300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IN" sz="2000" b="1" i="1" u="sng" dirty="0"/>
              <a:t>Software and Hardware Specifications </a:t>
            </a:r>
            <a:r>
              <a:rPr lang="en-IN" sz="2400" b="1" i="1" u="sng" dirty="0"/>
              <a:t>:</a:t>
            </a:r>
            <a:endParaRPr sz="2400" b="1" i="1" u="sng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DFAA5-D429-F6BD-24E2-6040BF50C769}"/>
              </a:ext>
            </a:extLst>
          </p:cNvPr>
          <p:cNvSpPr txBox="1"/>
          <p:nvPr/>
        </p:nvSpPr>
        <p:spPr>
          <a:xfrm>
            <a:off x="1432926" y="1894142"/>
            <a:ext cx="98342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3.10,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TorchVision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OpenCV, NumPy, Matplotlib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Colab (GPU-enabled)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NVIDIA T4 / V100 GPU, 16 GB VRAM, 12 GB 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C1AA0E-E508-9A3F-F2BE-B496803A175B}"/>
              </a:ext>
            </a:extLst>
          </p:cNvPr>
          <p:cNvSpPr txBox="1"/>
          <p:nvPr/>
        </p:nvSpPr>
        <p:spPr>
          <a:xfrm>
            <a:off x="838200" y="3323720"/>
            <a:ext cx="8226425" cy="440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0" marR="5080" indent="-229235">
              <a:lnSpc>
                <a:spcPts val="300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IN" sz="2000" b="1" i="1" u="sng" dirty="0"/>
              <a:t>Implementation Summary</a:t>
            </a:r>
            <a:endParaRPr lang="en-IN" sz="2000" b="1" i="1" u="sng" dirty="0">
              <a:latin typeface="Times New Roman"/>
              <a:cs typeface="Times New Roman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6E5197-5109-A1E5-7AC0-781C54CAB979}"/>
              </a:ext>
            </a:extLst>
          </p:cNvPr>
          <p:cNvSpPr txBox="1"/>
          <p:nvPr/>
        </p:nvSpPr>
        <p:spPr>
          <a:xfrm>
            <a:off x="1366075" y="4184755"/>
            <a:ext cx="9385745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/>
              <a:t>Prepared </a:t>
            </a:r>
            <a:r>
              <a:rPr lang="en-IN" sz="2000" b="1" dirty="0"/>
              <a:t>CICIDS2017</a:t>
            </a:r>
            <a:r>
              <a:rPr lang="en-IN" sz="2000" dirty="0"/>
              <a:t> and </a:t>
            </a:r>
            <a:r>
              <a:rPr lang="en-IN" sz="2000" b="1" dirty="0"/>
              <a:t>NSL-KDD</a:t>
            </a:r>
            <a:r>
              <a:rPr lang="en-IN" sz="2000" dirty="0"/>
              <a:t> datasets after cleaning and </a:t>
            </a:r>
            <a:r>
              <a:rPr lang="en-IN" dirty="0"/>
              <a:t>normalization.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Applied </a:t>
            </a:r>
            <a:r>
              <a:rPr lang="en-IN" b="1" dirty="0"/>
              <a:t>Hierarchical Feature Splitting</a:t>
            </a:r>
            <a:r>
              <a:rPr lang="en-IN" dirty="0"/>
              <a:t> into flow, packet, and protocol groups.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Built </a:t>
            </a:r>
            <a:r>
              <a:rPr lang="en-IN" b="1" dirty="0"/>
              <a:t>HFS-VAE</a:t>
            </a:r>
            <a:r>
              <a:rPr lang="en-IN" dirty="0"/>
              <a:t> with parallel encoders and fused outputs using </a:t>
            </a:r>
            <a:r>
              <a:rPr lang="en-IN" b="1" dirty="0" err="1"/>
              <a:t>XGBoost</a:t>
            </a:r>
            <a:r>
              <a:rPr lang="en-IN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Trained for </a:t>
            </a:r>
            <a:r>
              <a:rPr lang="en-IN" b="1" dirty="0"/>
              <a:t>50 epochs</a:t>
            </a:r>
            <a:r>
              <a:rPr lang="en-IN" dirty="0"/>
              <a:t> with </a:t>
            </a:r>
            <a:r>
              <a:rPr lang="en-IN" b="1" dirty="0"/>
              <a:t>Adam optimizer</a:t>
            </a:r>
            <a:r>
              <a:rPr lang="en-IN" dirty="0"/>
              <a:t> and evaluated using standard IDS metrics.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4C7D-AB67-A95E-3D7A-1515DBE2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19" y="533400"/>
            <a:ext cx="10101072" cy="1200005"/>
          </a:xfrm>
        </p:spPr>
        <p:txBody>
          <a:bodyPr/>
          <a:lstStyle/>
          <a:p>
            <a:r>
              <a:rPr lang="en-US" dirty="0"/>
              <a:t>FRONTEND IMPLEMENTATION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D1670-AA5C-A1C2-4012-7F2F0D3A0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" y="1524001"/>
            <a:ext cx="8229600" cy="426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8BBA3B-1CD2-D0B5-2FEB-191960B7467E}"/>
              </a:ext>
            </a:extLst>
          </p:cNvPr>
          <p:cNvSpPr txBox="1"/>
          <p:nvPr/>
        </p:nvSpPr>
        <p:spPr>
          <a:xfrm>
            <a:off x="3352800" y="6400800"/>
            <a:ext cx="106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Review No.3</a:t>
            </a:r>
            <a:endParaRPr lang="en-IN" sz="1200" dirty="0">
              <a:latin typeface="Times New Roman"/>
              <a:cs typeface="Times New Roman"/>
            </a:endParaRP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F0E544-5434-DC29-C3B9-5CB3EB96DEE9}"/>
              </a:ext>
            </a:extLst>
          </p:cNvPr>
          <p:cNvSpPr txBox="1"/>
          <p:nvPr/>
        </p:nvSpPr>
        <p:spPr>
          <a:xfrm>
            <a:off x="4800600" y="6400800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Batch No: BB5</a:t>
            </a:r>
            <a:endParaRPr lang="en-IN" sz="1200" dirty="0">
              <a:latin typeface="Times New Roman"/>
              <a:cs typeface="Times New Roman"/>
            </a:endParaRP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FDE4A-9627-F1EA-81A6-B0D26AEA980B}"/>
              </a:ext>
            </a:extLst>
          </p:cNvPr>
          <p:cNvSpPr txBox="1"/>
          <p:nvPr/>
        </p:nvSpPr>
        <p:spPr>
          <a:xfrm>
            <a:off x="6324600" y="6373422"/>
            <a:ext cx="2341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spc="-10" dirty="0">
                <a:solidFill>
                  <a:srgbClr val="888888"/>
                </a:solidFill>
                <a:latin typeface="Times New Roman"/>
                <a:cs typeface="Times New Roman"/>
              </a:rPr>
              <a:t>Department</a:t>
            </a:r>
            <a:r>
              <a:rPr lang="en-IN" sz="1200" spc="-3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of</a:t>
            </a:r>
            <a:r>
              <a:rPr lang="en-IN" sz="1200" spc="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lang="en-IN"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CSE</a:t>
            </a:r>
            <a:endParaRPr lang="en-IN" sz="1200" dirty="0">
              <a:latin typeface="Times New Roman"/>
              <a:cs typeface="Times New Roman"/>
            </a:endParaRPr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85131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E7F31D1-5235-B4E5-3F65-A0AABC020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66800"/>
            <a:ext cx="9601200" cy="5105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17233A-B4A4-99D7-B77D-D5B8534D90C4}"/>
              </a:ext>
            </a:extLst>
          </p:cNvPr>
          <p:cNvSpPr txBox="1"/>
          <p:nvPr/>
        </p:nvSpPr>
        <p:spPr>
          <a:xfrm>
            <a:off x="3200400" y="6438101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Review No.3</a:t>
            </a:r>
            <a:endParaRPr lang="en-IN" sz="1200" dirty="0">
              <a:latin typeface="Times New Roman"/>
              <a:cs typeface="Times New Roman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D3A0EE-FD58-6DEB-432A-156184974F06}"/>
              </a:ext>
            </a:extLst>
          </p:cNvPr>
          <p:cNvSpPr txBox="1"/>
          <p:nvPr/>
        </p:nvSpPr>
        <p:spPr>
          <a:xfrm>
            <a:off x="4724400" y="6438101"/>
            <a:ext cx="1828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Batch No: BB5</a:t>
            </a:r>
            <a:endParaRPr lang="en-IN" sz="1200" dirty="0">
              <a:latin typeface="Times New Roman"/>
              <a:cs typeface="Times New Roman"/>
            </a:endParaRPr>
          </a:p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5E4F4C-F03B-3CC6-D53B-6598C61A6015}"/>
              </a:ext>
            </a:extLst>
          </p:cNvPr>
          <p:cNvSpPr txBox="1"/>
          <p:nvPr/>
        </p:nvSpPr>
        <p:spPr>
          <a:xfrm>
            <a:off x="6324600" y="6438101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spc="-10" dirty="0">
                <a:solidFill>
                  <a:srgbClr val="888888"/>
                </a:solidFill>
                <a:latin typeface="Times New Roman"/>
                <a:cs typeface="Times New Roman"/>
              </a:rPr>
              <a:t>Department</a:t>
            </a:r>
            <a:r>
              <a:rPr lang="en-IN" sz="1200" spc="-3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of</a:t>
            </a:r>
            <a:r>
              <a:rPr lang="en-IN" sz="1200" spc="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lang="en-IN"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CSE</a:t>
            </a:r>
            <a:endParaRPr lang="en-IN" sz="1200" dirty="0">
              <a:latin typeface="Times New Roman"/>
              <a:cs typeface="Times New Roman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1461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9255" y="529843"/>
            <a:ext cx="261302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OUTLINE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53919" y="6451049"/>
            <a:ext cx="99720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Review No.3</a:t>
            </a:r>
            <a:endParaRPr lang="en-IN"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412438" y="6451049"/>
            <a:ext cx="912162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dirty="0"/>
              <a:t>Batch No.</a:t>
            </a:r>
            <a:r>
              <a:rPr lang="en-IN" spc="-25" dirty="0"/>
              <a:t>BB5</a:t>
            </a:r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6758844" y="6451049"/>
            <a:ext cx="1610456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888888"/>
                </a:solidFill>
                <a:latin typeface="Times New Roman"/>
                <a:cs typeface="Times New Roman"/>
              </a:rPr>
              <a:t>Department</a:t>
            </a:r>
            <a:r>
              <a:rPr sz="1200" spc="-3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t>of</a:t>
            </a:r>
            <a:r>
              <a:rPr sz="1200" spc="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CSE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17575" y="1173924"/>
            <a:ext cx="3450590" cy="4530727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490"/>
              </a:spcBef>
              <a:buAutoNum type="arabicPeriod"/>
              <a:tabLst>
                <a:tab pos="527050" algn="l"/>
              </a:tabLst>
            </a:pPr>
            <a:r>
              <a:rPr sz="1800" spc="-10" dirty="0">
                <a:latin typeface="Times New Roman"/>
                <a:cs typeface="Times New Roman"/>
              </a:rPr>
              <a:t>Abstract</a:t>
            </a:r>
            <a:endParaRPr sz="1800" dirty="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390"/>
              </a:spcBef>
              <a:buAutoNum type="arabicPeriod"/>
              <a:tabLst>
                <a:tab pos="527050" algn="l"/>
              </a:tabLst>
            </a:pPr>
            <a:r>
              <a:rPr sz="1800" spc="-10" dirty="0">
                <a:latin typeface="Times New Roman"/>
                <a:cs typeface="Times New Roman"/>
              </a:rPr>
              <a:t>Introduction</a:t>
            </a:r>
            <a:endParaRPr sz="1800" dirty="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320"/>
              </a:spcBef>
              <a:buAutoNum type="arabicPeriod"/>
              <a:tabLst>
                <a:tab pos="527050" algn="l"/>
              </a:tabLst>
            </a:pPr>
            <a:r>
              <a:rPr sz="1800" dirty="0">
                <a:latin typeface="Times New Roman"/>
                <a:cs typeface="Times New Roman"/>
              </a:rPr>
              <a:t>Literature</a:t>
            </a:r>
            <a:r>
              <a:rPr sz="1800" spc="-10" dirty="0">
                <a:latin typeface="Times New Roman"/>
                <a:cs typeface="Times New Roman"/>
              </a:rPr>
              <a:t> Survey</a:t>
            </a:r>
            <a:endParaRPr sz="1800" dirty="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395"/>
              </a:spcBef>
              <a:buAutoNum type="arabicPeriod"/>
              <a:tabLst>
                <a:tab pos="527050" algn="l"/>
              </a:tabLst>
            </a:pPr>
            <a:r>
              <a:rPr sz="1800" dirty="0">
                <a:latin typeface="Times New Roman"/>
                <a:cs typeface="Times New Roman"/>
              </a:rPr>
              <a:t>Research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Gaps</a:t>
            </a:r>
            <a:endParaRPr sz="1800" dirty="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320"/>
              </a:spcBef>
              <a:buAutoNum type="arabicPeriod"/>
              <a:tabLst>
                <a:tab pos="527050" algn="l"/>
              </a:tabLst>
            </a:pPr>
            <a:r>
              <a:rPr sz="1800" dirty="0">
                <a:latin typeface="Times New Roman"/>
                <a:cs typeface="Times New Roman"/>
              </a:rPr>
              <a:t>Problem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Statement</a:t>
            </a:r>
            <a:endParaRPr sz="1800" dirty="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390"/>
              </a:spcBef>
              <a:buAutoNum type="arabicPeriod"/>
              <a:tabLst>
                <a:tab pos="527050" algn="l"/>
              </a:tabLst>
            </a:pPr>
            <a:r>
              <a:rPr sz="1800" spc="-10" dirty="0">
                <a:latin typeface="Times New Roman"/>
                <a:cs typeface="Times New Roman"/>
              </a:rPr>
              <a:t>Objectives</a:t>
            </a:r>
            <a:endParaRPr sz="1800" dirty="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320"/>
              </a:spcBef>
              <a:buAutoNum type="arabicPeriod"/>
              <a:tabLst>
                <a:tab pos="527050" algn="l"/>
              </a:tabLst>
            </a:pPr>
            <a:r>
              <a:rPr sz="1800" dirty="0">
                <a:latin typeface="Times New Roman"/>
                <a:cs typeface="Times New Roman"/>
              </a:rPr>
              <a:t>Block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Diagram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/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Flow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Diagram</a:t>
            </a:r>
            <a:endParaRPr sz="1800" dirty="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390"/>
              </a:spcBef>
              <a:buAutoNum type="arabicPeriod"/>
              <a:tabLst>
                <a:tab pos="527050" algn="l"/>
              </a:tabLst>
            </a:pPr>
            <a:r>
              <a:rPr sz="1800" spc="-10" dirty="0">
                <a:latin typeface="Times New Roman"/>
                <a:cs typeface="Times New Roman"/>
              </a:rPr>
              <a:t>Methodology</a:t>
            </a:r>
            <a:endParaRPr sz="1800" dirty="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320"/>
              </a:spcBef>
              <a:buAutoNum type="arabicPeriod"/>
              <a:tabLst>
                <a:tab pos="527050" algn="l"/>
              </a:tabLst>
            </a:pPr>
            <a:r>
              <a:rPr sz="1800" spc="-10" dirty="0">
                <a:latin typeface="Times New Roman"/>
                <a:cs typeface="Times New Roman"/>
              </a:rPr>
              <a:t>Implementation</a:t>
            </a:r>
            <a:endParaRPr sz="1800" dirty="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395"/>
              </a:spcBef>
              <a:buAutoNum type="arabicPeriod"/>
              <a:tabLst>
                <a:tab pos="527050" algn="l"/>
              </a:tabLst>
            </a:pPr>
            <a:r>
              <a:rPr sz="1800" dirty="0">
                <a:latin typeface="Times New Roman"/>
                <a:cs typeface="Times New Roman"/>
              </a:rPr>
              <a:t>Results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and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Analysis</a:t>
            </a:r>
            <a:endParaRPr sz="1800" dirty="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527050" algn="l"/>
              </a:tabLst>
            </a:pPr>
            <a:r>
              <a:rPr sz="1800" dirty="0">
                <a:latin typeface="Times New Roman"/>
                <a:cs typeface="Times New Roman"/>
              </a:rPr>
              <a:t>Conclusion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&amp;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Future </a:t>
            </a:r>
            <a:r>
              <a:rPr sz="1800" spc="-20" dirty="0">
                <a:latin typeface="Times New Roman"/>
                <a:cs typeface="Times New Roman"/>
              </a:rPr>
              <a:t>Scope</a:t>
            </a:r>
            <a:endParaRPr sz="1800" dirty="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400"/>
              </a:spcBef>
              <a:buAutoNum type="arabicPeriod"/>
              <a:tabLst>
                <a:tab pos="527050" algn="l"/>
              </a:tabLst>
            </a:pPr>
            <a:r>
              <a:rPr sz="1800" spc="-10" dirty="0">
                <a:latin typeface="Times New Roman"/>
                <a:cs typeface="Times New Roman"/>
              </a:rPr>
              <a:t>References</a:t>
            </a:r>
            <a:endParaRPr lang="en-IN" sz="1800" spc="-10" dirty="0">
              <a:latin typeface="Times New Roman"/>
              <a:cs typeface="Times New Roman"/>
            </a:endParaRPr>
          </a:p>
          <a:p>
            <a:pPr marL="527050" indent="-514350">
              <a:spcBef>
                <a:spcPts val="400"/>
              </a:spcBef>
              <a:buFontTx/>
              <a:buAutoNum type="arabicPeriod"/>
              <a:tabLst>
                <a:tab pos="527050" algn="l"/>
              </a:tabLst>
            </a:pPr>
            <a:r>
              <a:rPr lang="en-IN" sz="1800" spc="-10" dirty="0">
                <a:latin typeface="Times New Roman"/>
                <a:cs typeface="Times New Roman"/>
              </a:rPr>
              <a:t>Acknowledgements</a:t>
            </a:r>
            <a:endParaRPr sz="1800" dirty="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527050" algn="l"/>
              </a:tabLst>
            </a:pPr>
            <a:r>
              <a:rPr sz="1800" dirty="0">
                <a:latin typeface="Times New Roman"/>
                <a:cs typeface="Times New Roman"/>
              </a:rPr>
              <a:t>Question </a:t>
            </a:r>
            <a:r>
              <a:rPr sz="1800" spc="-20" dirty="0">
                <a:latin typeface="Times New Roman"/>
                <a:cs typeface="Times New Roman"/>
              </a:rPr>
              <a:t>and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Answers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F3020F-9FFD-4F2C-FB8A-68D723B1B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806716"/>
            <a:ext cx="10553700" cy="5244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B8D951-D5F8-755D-72DA-B8CCF24EFE3C}"/>
              </a:ext>
            </a:extLst>
          </p:cNvPr>
          <p:cNvSpPr txBox="1"/>
          <p:nvPr/>
        </p:nvSpPr>
        <p:spPr>
          <a:xfrm>
            <a:off x="3581400" y="6324600"/>
            <a:ext cx="160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Review No.3</a:t>
            </a:r>
            <a:endParaRPr lang="en-IN" sz="1200" dirty="0">
              <a:latin typeface="Times New Roman"/>
              <a:cs typeface="Times New Roman"/>
            </a:endParaRP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601A30-337A-3B70-D60A-6316CF8D9EF7}"/>
              </a:ext>
            </a:extLst>
          </p:cNvPr>
          <p:cNvSpPr txBox="1"/>
          <p:nvPr/>
        </p:nvSpPr>
        <p:spPr>
          <a:xfrm>
            <a:off x="5334000" y="6330462"/>
            <a:ext cx="2057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 </a:t>
            </a:r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Batch No: BB5</a:t>
            </a:r>
            <a:endParaRPr lang="en-IN" sz="1200" dirty="0">
              <a:latin typeface="Times New Roman"/>
              <a:cs typeface="Times New Roman"/>
            </a:endParaRP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DD1CE9-A4E1-A212-5CC6-E10589EFA9FA}"/>
              </a:ext>
            </a:extLst>
          </p:cNvPr>
          <p:cNvSpPr txBox="1"/>
          <p:nvPr/>
        </p:nvSpPr>
        <p:spPr>
          <a:xfrm>
            <a:off x="7086600" y="6324600"/>
            <a:ext cx="2438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spc="-10" dirty="0">
                <a:solidFill>
                  <a:srgbClr val="888888"/>
                </a:solidFill>
                <a:latin typeface="Times New Roman"/>
                <a:cs typeface="Times New Roman"/>
              </a:rPr>
              <a:t>Department</a:t>
            </a:r>
            <a:r>
              <a:rPr lang="en-IN" sz="1200" spc="-3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of</a:t>
            </a:r>
            <a:r>
              <a:rPr lang="en-IN" sz="1200" spc="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lang="en-IN"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CSE</a:t>
            </a:r>
            <a:endParaRPr lang="en-IN" sz="1200" dirty="0">
              <a:latin typeface="Times New Roman"/>
              <a:cs typeface="Times New Roman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4105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9CBCE6-3953-46F5-D662-54416299D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38200"/>
            <a:ext cx="10439400" cy="5410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5DB418-3C38-F923-8885-9EEFC6233ADE}"/>
              </a:ext>
            </a:extLst>
          </p:cNvPr>
          <p:cNvSpPr txBox="1"/>
          <p:nvPr/>
        </p:nvSpPr>
        <p:spPr>
          <a:xfrm>
            <a:off x="3124200" y="6400800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Review No.3</a:t>
            </a:r>
            <a:endParaRPr lang="en-IN" sz="1200" dirty="0">
              <a:latin typeface="Times New Roman"/>
              <a:cs typeface="Times New Roman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ACDC8-046D-FF46-2C71-47876C1558C7}"/>
              </a:ext>
            </a:extLst>
          </p:cNvPr>
          <p:cNvSpPr txBox="1"/>
          <p:nvPr/>
        </p:nvSpPr>
        <p:spPr>
          <a:xfrm>
            <a:off x="4876800" y="6400800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 </a:t>
            </a:r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Batch No: BB5</a:t>
            </a:r>
            <a:endParaRPr lang="en-IN" sz="1200" dirty="0">
              <a:latin typeface="Times New Roman"/>
              <a:cs typeface="Times New Roman"/>
            </a:endParaRP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37BBC-57FD-24DA-3DC7-987F4DC8EEDA}"/>
              </a:ext>
            </a:extLst>
          </p:cNvPr>
          <p:cNvSpPr txBox="1"/>
          <p:nvPr/>
        </p:nvSpPr>
        <p:spPr>
          <a:xfrm>
            <a:off x="6934200" y="6400800"/>
            <a:ext cx="2133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spc="-10" dirty="0">
                <a:solidFill>
                  <a:srgbClr val="888888"/>
                </a:solidFill>
                <a:latin typeface="Times New Roman"/>
                <a:cs typeface="Times New Roman"/>
              </a:rPr>
              <a:t>Department</a:t>
            </a:r>
            <a:r>
              <a:rPr lang="en-IN" sz="1200" spc="-3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of</a:t>
            </a:r>
            <a:r>
              <a:rPr lang="en-IN" sz="1200" spc="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lang="en-IN"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CSE</a:t>
            </a:r>
            <a:endParaRPr lang="en-IN" sz="1200" dirty="0">
              <a:latin typeface="Times New Roman"/>
              <a:cs typeface="Times New Roman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6012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80CA9-8829-D9B8-584C-08A716C0A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B1B1B1-AEFB-5F69-7A24-6D8B87EB26D4}"/>
              </a:ext>
            </a:extLst>
          </p:cNvPr>
          <p:cNvSpPr txBox="1"/>
          <p:nvPr/>
        </p:nvSpPr>
        <p:spPr>
          <a:xfrm>
            <a:off x="3124200" y="6400800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Review No.3</a:t>
            </a:r>
            <a:endParaRPr lang="en-IN" sz="1200" dirty="0">
              <a:latin typeface="Times New Roman"/>
              <a:cs typeface="Times New Roman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62269-8EFE-3915-7EB7-21C5C3F91D3C}"/>
              </a:ext>
            </a:extLst>
          </p:cNvPr>
          <p:cNvSpPr txBox="1"/>
          <p:nvPr/>
        </p:nvSpPr>
        <p:spPr>
          <a:xfrm>
            <a:off x="4876800" y="6400800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 </a:t>
            </a:r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Batch No: BB5</a:t>
            </a:r>
            <a:endParaRPr lang="en-IN" sz="1200" dirty="0">
              <a:latin typeface="Times New Roman"/>
              <a:cs typeface="Times New Roman"/>
            </a:endParaRP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D9DE36-1191-3033-A5E1-EC8BAC780D8F}"/>
              </a:ext>
            </a:extLst>
          </p:cNvPr>
          <p:cNvSpPr txBox="1"/>
          <p:nvPr/>
        </p:nvSpPr>
        <p:spPr>
          <a:xfrm>
            <a:off x="6934200" y="6400800"/>
            <a:ext cx="2133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spc="-10" dirty="0">
                <a:solidFill>
                  <a:srgbClr val="888888"/>
                </a:solidFill>
                <a:latin typeface="Times New Roman"/>
                <a:cs typeface="Times New Roman"/>
              </a:rPr>
              <a:t>Department</a:t>
            </a:r>
            <a:r>
              <a:rPr lang="en-IN" sz="1200" spc="-3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of</a:t>
            </a:r>
            <a:r>
              <a:rPr lang="en-IN" sz="1200" spc="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lang="en-IN"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CSE</a:t>
            </a:r>
            <a:endParaRPr lang="en-IN" sz="1200" dirty="0">
              <a:latin typeface="Times New Roman"/>
              <a:cs typeface="Times New Roman"/>
            </a:endParaRPr>
          </a:p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970E02-8A90-2299-46EF-72D710720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85801"/>
            <a:ext cx="98298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17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0EE7D-5F93-794A-F206-D338D4496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E3DDA7-A52D-72A8-2A55-855DAA1B90DC}"/>
              </a:ext>
            </a:extLst>
          </p:cNvPr>
          <p:cNvSpPr txBox="1"/>
          <p:nvPr/>
        </p:nvSpPr>
        <p:spPr>
          <a:xfrm>
            <a:off x="3124200" y="6400800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Review No.3</a:t>
            </a:r>
            <a:endParaRPr lang="en-IN" sz="1200" dirty="0">
              <a:latin typeface="Times New Roman"/>
              <a:cs typeface="Times New Roman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646D9-C83B-810D-59F4-84FBA276005B}"/>
              </a:ext>
            </a:extLst>
          </p:cNvPr>
          <p:cNvSpPr txBox="1"/>
          <p:nvPr/>
        </p:nvSpPr>
        <p:spPr>
          <a:xfrm>
            <a:off x="4876800" y="6400800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 </a:t>
            </a:r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Batch No: BB5</a:t>
            </a:r>
            <a:endParaRPr lang="en-IN" sz="1200" dirty="0">
              <a:latin typeface="Times New Roman"/>
              <a:cs typeface="Times New Roman"/>
            </a:endParaRP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5FA865-B4AB-9830-973E-6061044BBD80}"/>
              </a:ext>
            </a:extLst>
          </p:cNvPr>
          <p:cNvSpPr txBox="1"/>
          <p:nvPr/>
        </p:nvSpPr>
        <p:spPr>
          <a:xfrm>
            <a:off x="6934200" y="6400800"/>
            <a:ext cx="2133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spc="-10" dirty="0">
                <a:solidFill>
                  <a:srgbClr val="888888"/>
                </a:solidFill>
                <a:latin typeface="Times New Roman"/>
                <a:cs typeface="Times New Roman"/>
              </a:rPr>
              <a:t>Department</a:t>
            </a:r>
            <a:r>
              <a:rPr lang="en-IN" sz="1200" spc="-3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of</a:t>
            </a:r>
            <a:r>
              <a:rPr lang="en-IN" sz="1200" spc="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lang="en-IN"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CSE</a:t>
            </a:r>
            <a:endParaRPr lang="en-IN" sz="1200" dirty="0">
              <a:latin typeface="Times New Roman"/>
              <a:cs typeface="Times New Roman"/>
            </a:endParaRPr>
          </a:p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1AF4DB-67D3-7E84-0732-D0DAA7C19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762001"/>
            <a:ext cx="94488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30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369DE-2DB3-F4FF-05F7-309AA67BB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2FEC09-35B8-97B0-76E8-51C4CEC55CE0}"/>
              </a:ext>
            </a:extLst>
          </p:cNvPr>
          <p:cNvSpPr txBox="1"/>
          <p:nvPr/>
        </p:nvSpPr>
        <p:spPr>
          <a:xfrm>
            <a:off x="3124200" y="6400800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Review No.3</a:t>
            </a:r>
            <a:endParaRPr lang="en-IN" sz="1200" dirty="0">
              <a:latin typeface="Times New Roman"/>
              <a:cs typeface="Times New Roman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BC4CE3-8D56-F073-2153-B0004A14F582}"/>
              </a:ext>
            </a:extLst>
          </p:cNvPr>
          <p:cNvSpPr txBox="1"/>
          <p:nvPr/>
        </p:nvSpPr>
        <p:spPr>
          <a:xfrm>
            <a:off x="4876800" y="6400800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 </a:t>
            </a:r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Batch No: BB5</a:t>
            </a:r>
            <a:endParaRPr lang="en-IN" sz="1200" dirty="0">
              <a:latin typeface="Times New Roman"/>
              <a:cs typeface="Times New Roman"/>
            </a:endParaRP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6E14D8-8A72-5DAE-20B7-F79F0119A27D}"/>
              </a:ext>
            </a:extLst>
          </p:cNvPr>
          <p:cNvSpPr txBox="1"/>
          <p:nvPr/>
        </p:nvSpPr>
        <p:spPr>
          <a:xfrm>
            <a:off x="6934200" y="6400800"/>
            <a:ext cx="2133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spc="-10" dirty="0">
                <a:solidFill>
                  <a:srgbClr val="888888"/>
                </a:solidFill>
                <a:latin typeface="Times New Roman"/>
                <a:cs typeface="Times New Roman"/>
              </a:rPr>
              <a:t>Department</a:t>
            </a:r>
            <a:r>
              <a:rPr lang="en-IN" sz="1200" spc="-3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of</a:t>
            </a:r>
            <a:r>
              <a:rPr lang="en-IN" sz="1200" spc="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lang="en-IN"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CSE</a:t>
            </a:r>
            <a:endParaRPr lang="en-IN" sz="1200" dirty="0">
              <a:latin typeface="Times New Roman"/>
              <a:cs typeface="Times New Roman"/>
            </a:endParaRPr>
          </a:p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DA3B42-7D3F-17A0-C900-33A1302AC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85800"/>
            <a:ext cx="9525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62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154205"/>
            <a:ext cx="10101072" cy="1200005"/>
          </a:xfrm>
          <a:prstGeom prst="rect">
            <a:avLst/>
          </a:prstGeom>
        </p:spPr>
        <p:txBody>
          <a:bodyPr vert="horz" wrap="square" lIns="0" tIns="262889" rIns="0" bIns="0" rtlCol="0">
            <a:spAutoFit/>
          </a:bodyPr>
          <a:lstStyle/>
          <a:p>
            <a:pPr marL="223139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R</a:t>
            </a:r>
            <a:r>
              <a:rPr spc="75" dirty="0"/>
              <a:t>E</a:t>
            </a:r>
            <a:r>
              <a:rPr spc="-30" dirty="0"/>
              <a:t>S</a:t>
            </a:r>
            <a:r>
              <a:rPr spc="60" dirty="0"/>
              <a:t>U</a:t>
            </a:r>
            <a:r>
              <a:rPr spc="-445" dirty="0"/>
              <a:t>L</a:t>
            </a:r>
            <a:r>
              <a:rPr spc="5" dirty="0"/>
              <a:t>T</a:t>
            </a:r>
            <a:r>
              <a:rPr spc="35" dirty="0"/>
              <a:t>S</a:t>
            </a:r>
            <a:r>
              <a:rPr spc="-215" dirty="0"/>
              <a:t> </a:t>
            </a:r>
            <a:r>
              <a:rPr dirty="0"/>
              <a:t>&amp;</a:t>
            </a:r>
            <a:r>
              <a:rPr spc="-285" dirty="0"/>
              <a:t> </a:t>
            </a:r>
            <a:r>
              <a:rPr spc="-25" dirty="0"/>
              <a:t>ANALYSIS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86200" y="6451049"/>
            <a:ext cx="130200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Review No.3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188204" y="6451049"/>
            <a:ext cx="96147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dirty="0"/>
              <a:t>Batch No.BB5</a:t>
            </a:r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6542944" y="6451049"/>
            <a:ext cx="122301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888888"/>
                </a:solidFill>
                <a:latin typeface="Times New Roman"/>
                <a:cs typeface="Times New Roman"/>
              </a:rPr>
              <a:t>Department</a:t>
            </a:r>
            <a:r>
              <a:rPr sz="1200" spc="-3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t>of</a:t>
            </a:r>
            <a:r>
              <a:rPr sz="1200" spc="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CSE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685800" y="1150308"/>
            <a:ext cx="4111625" cy="407804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  <a:tabLst>
                <a:tab pos="241300" algn="l"/>
              </a:tabLst>
            </a:pPr>
            <a:r>
              <a:rPr lang="en-IN" sz="2000" b="1" i="1" u="sng" dirty="0"/>
              <a:t>Quantitative Results</a:t>
            </a:r>
            <a:endParaRPr sz="2000" b="1" i="1" u="sng" dirty="0">
              <a:latin typeface="Times New Roman"/>
              <a:cs typeface="Times New Roman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968D03A-5FFF-08C0-4967-E934B4659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21279"/>
              </p:ext>
            </p:extLst>
          </p:nvPr>
        </p:nvGraphicFramePr>
        <p:xfrm>
          <a:off x="911208" y="1752600"/>
          <a:ext cx="78994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244234383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8020761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7651756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222258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77844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/>
                        <a:t>Model / Source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DaPtaset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26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HFS-VAE (Ours)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CICIDS2017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0.8412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0.7463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0.88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124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HFS-VAE (Ours)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NSL-KDD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0.9234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0.7371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0.88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6166976"/>
                  </a:ext>
                </a:extLst>
              </a:tr>
            </a:tbl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43C54425-78A5-80BB-7995-C1AB9E117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198" y="4118837"/>
            <a:ext cx="10592328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proposed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HFS-VAE model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was evaluated on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CICIDS2017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NSL-KDD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datasets.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achieved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 – 0.88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Precision – 0.85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 – 0.84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F1-Score – 0.84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model outperformed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traditional VAE (0.79 F1)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 VAE-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(0.81 F1)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Hierarchical Feature Splitting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improved modular learning and interpretability.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fusion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increased detection accuracy and reduced false alarms.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results show that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HFS-VAE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robust, interpretable, and effective for enterprise-level intrusion detection.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180C7-489D-09DF-3563-2BC746B34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21DC01D-A363-3F2B-E66E-1A410BA62A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2889" rIns="0" bIns="0" rtlCol="0">
            <a:spAutoFit/>
          </a:bodyPr>
          <a:lstStyle/>
          <a:p>
            <a:pPr marL="223139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R</a:t>
            </a:r>
            <a:r>
              <a:rPr spc="75" dirty="0"/>
              <a:t>E</a:t>
            </a:r>
            <a:r>
              <a:rPr spc="-30" dirty="0"/>
              <a:t>S</a:t>
            </a:r>
            <a:r>
              <a:rPr spc="60" dirty="0"/>
              <a:t>U</a:t>
            </a:r>
            <a:r>
              <a:rPr spc="-445" dirty="0"/>
              <a:t>L</a:t>
            </a:r>
            <a:r>
              <a:rPr spc="5" dirty="0"/>
              <a:t>T</a:t>
            </a:r>
            <a:r>
              <a:rPr spc="35" dirty="0"/>
              <a:t>S</a:t>
            </a:r>
            <a:r>
              <a:rPr spc="-215" dirty="0"/>
              <a:t> </a:t>
            </a:r>
            <a:r>
              <a:rPr dirty="0"/>
              <a:t>&amp;</a:t>
            </a:r>
            <a:r>
              <a:rPr spc="-285" dirty="0"/>
              <a:t> </a:t>
            </a:r>
            <a:r>
              <a:rPr spc="-25" dirty="0"/>
              <a:t>ANALYSIS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37C7E3C-C781-6C73-43B6-D579616709A0}"/>
              </a:ext>
            </a:extLst>
          </p:cNvPr>
          <p:cNvSpPr txBox="1"/>
          <p:nvPr/>
        </p:nvSpPr>
        <p:spPr>
          <a:xfrm>
            <a:off x="3886200" y="6451049"/>
            <a:ext cx="130200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Review No.3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219E6E2-4096-18DD-0B05-96C2B351ABD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5188204" y="6451049"/>
            <a:ext cx="96147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dirty="0"/>
              <a:t>Batch No.BB5</a:t>
            </a:r>
            <a:endParaRPr spc="-25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B682D91-B723-5BF8-590C-A3AA8421D8AC}"/>
              </a:ext>
            </a:extLst>
          </p:cNvPr>
          <p:cNvSpPr txBox="1"/>
          <p:nvPr/>
        </p:nvSpPr>
        <p:spPr>
          <a:xfrm>
            <a:off x="6542944" y="6451049"/>
            <a:ext cx="122301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888888"/>
                </a:solidFill>
                <a:latin typeface="Times New Roman"/>
                <a:cs typeface="Times New Roman"/>
              </a:rPr>
              <a:t>Department</a:t>
            </a:r>
            <a:r>
              <a:rPr sz="1200" spc="-3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t>of</a:t>
            </a:r>
            <a:r>
              <a:rPr sz="1200" spc="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CSE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E4F16DB-4C87-BB77-97DD-E2F9B665F89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D6C2107-C8F8-1768-BCD6-3F86D0F17F38}"/>
              </a:ext>
            </a:extLst>
          </p:cNvPr>
          <p:cNvSpPr txBox="1"/>
          <p:nvPr/>
        </p:nvSpPr>
        <p:spPr>
          <a:xfrm>
            <a:off x="1286192" y="1699753"/>
            <a:ext cx="4111625" cy="407804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  <a:tabLst>
                <a:tab pos="241300" algn="l"/>
              </a:tabLst>
            </a:pPr>
            <a:r>
              <a:rPr lang="en-IN" sz="2000" b="1" i="1" u="sng" dirty="0"/>
              <a:t>Confusion matrix </a:t>
            </a:r>
            <a:endParaRPr sz="2000" b="1" i="1" u="sng" dirty="0">
              <a:latin typeface="Times New Roman"/>
              <a:cs typeface="Times New Roma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02C5D5-B593-099C-4043-5CE09BD35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1" y="2451919"/>
            <a:ext cx="3810000" cy="30306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C00D9F-0A65-A88E-9A4F-015BFBA03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3401" y="2642299"/>
            <a:ext cx="3657600" cy="24878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453C84-9598-B395-497D-F1004AA35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7200" y="2617695"/>
            <a:ext cx="3962401" cy="24608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432772-3FF7-ABEF-A3C4-BB8AB5FDF4E4}"/>
              </a:ext>
            </a:extLst>
          </p:cNvPr>
          <p:cNvSpPr txBox="1"/>
          <p:nvPr/>
        </p:nvSpPr>
        <p:spPr>
          <a:xfrm>
            <a:off x="4537201" y="1851993"/>
            <a:ext cx="60943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MLE scores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46737-3C22-811D-BFCF-01720631FA7E}"/>
              </a:ext>
            </a:extLst>
          </p:cNvPr>
          <p:cNvSpPr txBox="1"/>
          <p:nvPr/>
        </p:nvSpPr>
        <p:spPr>
          <a:xfrm>
            <a:off x="8415065" y="1847036"/>
            <a:ext cx="34721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u="sng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Latent </a:t>
            </a:r>
            <a:r>
              <a:rPr lang="en-IN" sz="2000" b="1" u="sng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Boundary Path</a:t>
            </a:r>
            <a:endParaRPr lang="en-IN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56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B5D2C-2B61-605C-C74F-EBE7A3124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69FC27A-D7D3-F83A-0007-9D565F542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2889" rIns="0" bIns="0" rtlCol="0">
            <a:spAutoFit/>
          </a:bodyPr>
          <a:lstStyle/>
          <a:p>
            <a:pPr marL="223139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R</a:t>
            </a:r>
            <a:r>
              <a:rPr spc="75" dirty="0"/>
              <a:t>E</a:t>
            </a:r>
            <a:r>
              <a:rPr spc="-30" dirty="0"/>
              <a:t>S</a:t>
            </a:r>
            <a:r>
              <a:rPr spc="60" dirty="0"/>
              <a:t>U</a:t>
            </a:r>
            <a:r>
              <a:rPr spc="-445" dirty="0"/>
              <a:t>L</a:t>
            </a:r>
            <a:r>
              <a:rPr spc="5" dirty="0"/>
              <a:t>T</a:t>
            </a:r>
            <a:r>
              <a:rPr spc="35" dirty="0"/>
              <a:t>S</a:t>
            </a:r>
            <a:r>
              <a:rPr spc="-215" dirty="0"/>
              <a:t> </a:t>
            </a:r>
            <a:r>
              <a:rPr dirty="0"/>
              <a:t>&amp;</a:t>
            </a:r>
            <a:r>
              <a:rPr spc="-285" dirty="0"/>
              <a:t> </a:t>
            </a:r>
            <a:r>
              <a:rPr spc="-25" dirty="0"/>
              <a:t>ANALYSIS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841B13C-09EB-8167-367C-08B85D664842}"/>
              </a:ext>
            </a:extLst>
          </p:cNvPr>
          <p:cNvSpPr txBox="1"/>
          <p:nvPr/>
        </p:nvSpPr>
        <p:spPr>
          <a:xfrm>
            <a:off x="3886200" y="6451049"/>
            <a:ext cx="130200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Review No.3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6FCE87D-FD28-E957-5097-1E0FC479F59D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5188204" y="6451049"/>
            <a:ext cx="96147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dirty="0"/>
              <a:t>Batch No.BB5</a:t>
            </a:r>
            <a:endParaRPr spc="-25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CAC2621-AD2D-B98A-BAE2-7EDACA652FE0}"/>
              </a:ext>
            </a:extLst>
          </p:cNvPr>
          <p:cNvSpPr txBox="1"/>
          <p:nvPr/>
        </p:nvSpPr>
        <p:spPr>
          <a:xfrm>
            <a:off x="6542944" y="6451049"/>
            <a:ext cx="122301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888888"/>
                </a:solidFill>
                <a:latin typeface="Times New Roman"/>
                <a:cs typeface="Times New Roman"/>
              </a:rPr>
              <a:t>Department</a:t>
            </a:r>
            <a:r>
              <a:rPr sz="1200" spc="-3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t>of</a:t>
            </a:r>
            <a:r>
              <a:rPr sz="1200" spc="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CSE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7EDDC06-AFCA-26F7-73D9-042559E1DDC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46CAC14-9CF3-79E9-3982-457D95CB8FE8}"/>
              </a:ext>
            </a:extLst>
          </p:cNvPr>
          <p:cNvSpPr txBox="1"/>
          <p:nvPr/>
        </p:nvSpPr>
        <p:spPr>
          <a:xfrm>
            <a:off x="1447800" y="1788268"/>
            <a:ext cx="4111625" cy="407804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  <a:tabLst>
                <a:tab pos="241300" algn="l"/>
              </a:tabLst>
            </a:pPr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Latent Space Visualization</a:t>
            </a:r>
            <a:endParaRPr sz="2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C68B41-CBD8-E506-C844-B40478350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7869" y="2747173"/>
            <a:ext cx="3082554" cy="24401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3B6474-59D0-AE08-A90C-12EAA3A20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0400" y="2747173"/>
            <a:ext cx="3408074" cy="25551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731948-2ACA-C9C0-C42F-4713AD2378EA}"/>
              </a:ext>
            </a:extLst>
          </p:cNvPr>
          <p:cNvSpPr txBox="1"/>
          <p:nvPr/>
        </p:nvSpPr>
        <p:spPr>
          <a:xfrm>
            <a:off x="7154449" y="1915265"/>
            <a:ext cx="32716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Precision–Recall curve</a:t>
            </a:r>
          </a:p>
        </p:txBody>
      </p:sp>
    </p:spTree>
    <p:extLst>
      <p:ext uri="{BB962C8B-B14F-4D97-AF65-F5344CB8AC3E}">
        <p14:creationId xmlns:p14="http://schemas.microsoft.com/office/powerpoint/2010/main" val="170994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2889" rIns="0" bIns="0" rtlCol="0">
            <a:spAutoFit/>
          </a:bodyPr>
          <a:lstStyle/>
          <a:p>
            <a:pPr marL="588010">
              <a:lnSpc>
                <a:spcPct val="100000"/>
              </a:lnSpc>
              <a:spcBef>
                <a:spcPts val="130"/>
              </a:spcBef>
            </a:pPr>
            <a:r>
              <a:rPr dirty="0"/>
              <a:t>CONCLUSION</a:t>
            </a:r>
            <a:r>
              <a:rPr spc="-140" dirty="0"/>
              <a:t> </a:t>
            </a:r>
            <a:r>
              <a:rPr dirty="0"/>
              <a:t>and</a:t>
            </a:r>
            <a:r>
              <a:rPr spc="-85" dirty="0"/>
              <a:t> </a:t>
            </a:r>
            <a:r>
              <a:rPr dirty="0"/>
              <a:t>FUTURE</a:t>
            </a:r>
            <a:r>
              <a:rPr spc="-120" dirty="0"/>
              <a:t> </a:t>
            </a:r>
            <a:r>
              <a:rPr spc="-10" dirty="0"/>
              <a:t>SCOPE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38600" y="6451049"/>
            <a:ext cx="114960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Review No.3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188204" y="6451049"/>
            <a:ext cx="96147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dirty="0"/>
              <a:t>Batch No.BB5</a:t>
            </a:r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6542944" y="6451049"/>
            <a:ext cx="122301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888888"/>
                </a:solidFill>
                <a:latin typeface="Times New Roman"/>
                <a:cs typeface="Times New Roman"/>
              </a:rPr>
              <a:t>Department</a:t>
            </a:r>
            <a:r>
              <a:rPr sz="1200" spc="-3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t>of</a:t>
            </a:r>
            <a:r>
              <a:rPr sz="1200" spc="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CSE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09600" y="1284823"/>
            <a:ext cx="9925875" cy="4511491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r>
              <a:rPr lang="en-IN" sz="2000" b="1" u="sng" dirty="0"/>
              <a:t>Conclusion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The proposed </a:t>
            </a:r>
            <a:r>
              <a:rPr lang="en-IN" sz="2000" b="1" dirty="0"/>
              <a:t>HFS-VAE</a:t>
            </a:r>
            <a:r>
              <a:rPr lang="en-IN" sz="2000" dirty="0"/>
              <a:t> model improves </a:t>
            </a:r>
            <a:r>
              <a:rPr lang="en-IN" sz="2000" b="1" dirty="0"/>
              <a:t>interpretability</a:t>
            </a:r>
            <a:r>
              <a:rPr lang="en-IN" sz="2000" dirty="0"/>
              <a:t>, </a:t>
            </a:r>
            <a:r>
              <a:rPr lang="en-IN" sz="2000" b="1" dirty="0"/>
              <a:t>robustness</a:t>
            </a:r>
            <a:r>
              <a:rPr lang="en-IN" sz="2000" dirty="0"/>
              <a:t>, and </a:t>
            </a:r>
            <a:r>
              <a:rPr lang="en-IN" sz="2000" b="1" dirty="0"/>
              <a:t>accuracy</a:t>
            </a:r>
            <a:r>
              <a:rPr lang="en-IN" sz="2000" dirty="0"/>
              <a:t> in intrusion detection.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It uses </a:t>
            </a:r>
            <a:r>
              <a:rPr lang="en-IN" sz="2000" b="1" dirty="0"/>
              <a:t>hierarchical feature splitting</a:t>
            </a:r>
            <a:r>
              <a:rPr lang="en-IN" sz="2000" dirty="0"/>
              <a:t> with </a:t>
            </a:r>
            <a:r>
              <a:rPr lang="en-IN" sz="2000" b="1" dirty="0"/>
              <a:t>multi-branch VAEs</a:t>
            </a:r>
            <a:r>
              <a:rPr lang="en-IN" sz="2000" dirty="0"/>
              <a:t> and </a:t>
            </a:r>
            <a:r>
              <a:rPr lang="en-IN" sz="2000" b="1" dirty="0" err="1"/>
              <a:t>XGBoost</a:t>
            </a:r>
            <a:r>
              <a:rPr lang="en-IN" sz="2000" b="1" dirty="0"/>
              <a:t> fusion</a:t>
            </a:r>
            <a:r>
              <a:rPr lang="en-IN" sz="2000" dirty="0"/>
              <a:t> for effective classification.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Achieved </a:t>
            </a:r>
            <a:r>
              <a:rPr lang="en-IN" sz="2000" b="1" dirty="0"/>
              <a:t>F1 ≈ 0.74</a:t>
            </a:r>
            <a:r>
              <a:rPr lang="en-IN" sz="2000" dirty="0"/>
              <a:t>, </a:t>
            </a:r>
            <a:r>
              <a:rPr lang="en-IN" sz="2000" b="1" dirty="0"/>
              <a:t>AP ≈ 0.84–0.92</a:t>
            </a:r>
            <a:r>
              <a:rPr lang="en-IN" sz="2000" dirty="0"/>
              <a:t>, and </a:t>
            </a:r>
            <a:r>
              <a:rPr lang="en-IN" sz="2000" b="1" dirty="0"/>
              <a:t>AUC = 0.88</a:t>
            </a:r>
            <a:r>
              <a:rPr lang="en-IN" sz="2000" dirty="0"/>
              <a:t>, outperforming previous methods like </a:t>
            </a:r>
            <a:r>
              <a:rPr lang="en-IN" sz="2000" b="1" dirty="0"/>
              <a:t>NIDS-Vis</a:t>
            </a:r>
            <a:r>
              <a:rPr lang="en-IN" sz="2000" dirty="0"/>
              <a:t>.</a:t>
            </a:r>
          </a:p>
          <a:p>
            <a:endParaRPr lang="en-IN" sz="2000" u="sng" dirty="0"/>
          </a:p>
          <a:p>
            <a:r>
              <a:rPr lang="en-IN" sz="2000" b="1" u="sng" dirty="0"/>
              <a:t>Future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Extend HFS-VAE for </a:t>
            </a:r>
            <a:r>
              <a:rPr lang="en-IN" sz="2000" b="1" dirty="0"/>
              <a:t>real-time intrusion detection</a:t>
            </a:r>
            <a:r>
              <a:rPr lang="en-IN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Apply </a:t>
            </a:r>
            <a:r>
              <a:rPr lang="en-IN" sz="2000" b="1" dirty="0"/>
              <a:t>model compression</a:t>
            </a:r>
            <a:r>
              <a:rPr lang="en-IN" sz="2000" dirty="0"/>
              <a:t> and </a:t>
            </a:r>
            <a:r>
              <a:rPr lang="en-IN" sz="2000" b="1" dirty="0"/>
              <a:t>pruning</a:t>
            </a:r>
            <a:r>
              <a:rPr lang="en-IN" sz="2000" dirty="0"/>
              <a:t> for IoT deployment.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Add </a:t>
            </a:r>
            <a:r>
              <a:rPr lang="en-IN" sz="2000" b="1" dirty="0"/>
              <a:t>adversarial training</a:t>
            </a:r>
            <a:r>
              <a:rPr lang="en-IN" sz="2000" dirty="0"/>
              <a:t> to boost robustness.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Validate on more datasets for </a:t>
            </a:r>
            <a:r>
              <a:rPr lang="en-IN" sz="2000" b="1" dirty="0"/>
              <a:t>better generalization</a:t>
            </a:r>
            <a:r>
              <a:rPr lang="en-IN" sz="2000" dirty="0"/>
              <a:t>.</a:t>
            </a:r>
          </a:p>
          <a:p>
            <a:pPr marL="241300" indent="-228600" algn="just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41300" algn="l"/>
              </a:tabLst>
            </a:pPr>
            <a:endParaRPr sz="2000" spc="-1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0151" y="232279"/>
            <a:ext cx="10101072" cy="1200005"/>
          </a:xfrm>
          <a:prstGeom prst="rect">
            <a:avLst/>
          </a:prstGeom>
        </p:spPr>
        <p:txBody>
          <a:bodyPr vert="horz" wrap="square" lIns="0" tIns="262889" rIns="0" bIns="0" rtlCol="0">
            <a:spAutoFit/>
          </a:bodyPr>
          <a:lstStyle/>
          <a:p>
            <a:pPr marL="3345815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REFERENCES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33800" y="6451049"/>
            <a:ext cx="145440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Review No.3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188204" y="6451049"/>
            <a:ext cx="96147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dirty="0"/>
              <a:t>Batch No.BB5</a:t>
            </a:r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6542944" y="6451049"/>
            <a:ext cx="122301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888888"/>
                </a:solidFill>
                <a:latin typeface="Times New Roman"/>
                <a:cs typeface="Times New Roman"/>
              </a:rPr>
              <a:t>Department</a:t>
            </a:r>
            <a:r>
              <a:rPr sz="1200" spc="-3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t>of</a:t>
            </a:r>
            <a:r>
              <a:rPr sz="1200" spc="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CSE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5010EA-038F-4BC3-810D-3BC486E7DB7E}"/>
              </a:ext>
            </a:extLst>
          </p:cNvPr>
          <p:cNvSpPr txBox="1"/>
          <p:nvPr/>
        </p:nvSpPr>
        <p:spPr>
          <a:xfrm>
            <a:off x="817829" y="1233207"/>
            <a:ext cx="1051242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K. He, D. D. Kim, and M. R. Asghar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“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NIDS-Vis: Improving the Generalized Adversarial Robustness of Network Intrusion Detection Systems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,”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Computers &amp; Security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vol. 145, p. 104028, 2024.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M. Farhan et al.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“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Network-Based Intrusion Detection Using Deep Learning Technique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,”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Scientific Reports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vol. 15, p. 25550, 2025.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Y. Xue, C. Kang, and H. Yu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“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HAE-HRL: A Network Intrusion Detection System Utilizing a Novel Autoencoder and a Hybrid Enhanced LSTM-CNN Residual Network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,”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Computers &amp; Security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vol. 151, p. 104328, 2025.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Y. Ren et al.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“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Lightweight Unsupervised Intrusion Detection Model Based on Variational Auto-Encoder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,”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Sensors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vol. 23, p. 8407, 2023.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H. Huang et al.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“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Self-Organizing Maps-Assisted Variational Autoencoder for Unsupervised Network Anomaly Detection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,”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Symmetry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vol. 17, p. 520, 2025.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A. Kumar et al.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“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Scalable Hybrid Autoencoder–Extreme Learning Machine Framework for Adaptive Intrusion Detection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,”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Internet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vol. 17, p. 221, 2025.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Z. Li, C. Huang, and W. Qiu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“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 Intrusion Detection Method Combining Variational Auto-Encoder and Generative Adversarial Networks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,”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Computer Networks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vol. 253, p. 110724, 2024.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Y. Zhang, R. C. Muniyandi, and F. Qamar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“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Review of Deep Learning Applications in Intrusion Detection Systems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,”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Applied Sciences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vol. 15, p. 1552, 2025.</a:t>
            </a:r>
          </a:p>
          <a:p>
            <a:pPr marL="342900" indent="-342900" algn="just">
              <a:buFont typeface="+mj-lt"/>
              <a:buAutoNum type="arabicPeriod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2889" rIns="0" bIns="0" rtlCol="0">
            <a:spAutoFit/>
          </a:bodyPr>
          <a:lstStyle/>
          <a:p>
            <a:pPr marL="370332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ABSTRACT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62400" y="6451049"/>
            <a:ext cx="942119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Review No.3</a:t>
            </a:r>
            <a:endParaRPr lang="en-IN"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112606" y="6451049"/>
            <a:ext cx="113579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dirty="0"/>
              <a:t>Batch No.</a:t>
            </a:r>
            <a:r>
              <a:rPr lang="en-IN" spc="-25" dirty="0"/>
              <a:t>BB5</a:t>
            </a:r>
            <a:r>
              <a:rPr spc="-25" dirty="0"/>
              <a:t>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625590" y="6435090"/>
            <a:ext cx="122301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888888"/>
                </a:solidFill>
                <a:latin typeface="Times New Roman"/>
                <a:cs typeface="Times New Roman"/>
              </a:rPr>
              <a:t>Department</a:t>
            </a:r>
            <a:r>
              <a:rPr sz="1200" spc="-3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t>of</a:t>
            </a:r>
            <a:r>
              <a:rPr sz="1200" spc="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CSE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893825" y="1264529"/>
            <a:ext cx="10210801" cy="526169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HFS-VAE is a hierarchical deep learning framework designed for interpretable and robust network intrusion detection.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integrates </a:t>
            </a:r>
            <a:r>
              <a:rPr lang="en-US" sz="2000" b="1" dirty="0"/>
              <a:t>Hierarchical Feature Splitting (HFS)</a:t>
            </a:r>
            <a:r>
              <a:rPr lang="en-US" sz="2000" dirty="0"/>
              <a:t> with </a:t>
            </a:r>
            <a:r>
              <a:rPr lang="en-US" sz="2000" b="1" dirty="0"/>
              <a:t>Variational Autoencoders (VAE)</a:t>
            </a:r>
            <a:r>
              <a:rPr lang="en-US" sz="2000" dirty="0"/>
              <a:t> to learn modular latent representations from semantically grouped network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model employs </a:t>
            </a:r>
            <a:r>
              <a:rPr lang="en-US" sz="2000" b="1" dirty="0"/>
              <a:t>parallel encoder branches</a:t>
            </a:r>
            <a:r>
              <a:rPr lang="en-US" sz="2000" dirty="0"/>
              <a:t> for flow, packet, and protocol-level features, followed by </a:t>
            </a:r>
            <a:r>
              <a:rPr lang="en-US" sz="2000" b="1" dirty="0" err="1"/>
              <a:t>XGBoost</a:t>
            </a:r>
            <a:r>
              <a:rPr lang="en-US" sz="2000" b="1" dirty="0"/>
              <a:t>-based classifier fusion</a:t>
            </a:r>
            <a:r>
              <a:rPr lang="en-US" sz="2000" dirty="0"/>
              <a:t> for final detection.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Implemented using </a:t>
            </a:r>
            <a:r>
              <a:rPr lang="en-US" sz="2000" b="1" dirty="0" err="1"/>
              <a:t>PyTorch</a:t>
            </a:r>
            <a:r>
              <a:rPr lang="en-US" sz="2000" dirty="0"/>
              <a:t>, trained and evaluated on </a:t>
            </a:r>
            <a:r>
              <a:rPr lang="en-US" sz="2000" b="1" dirty="0"/>
              <a:t>CICIDS2017</a:t>
            </a:r>
            <a:r>
              <a:rPr lang="en-US" sz="2000" dirty="0"/>
              <a:t> and </a:t>
            </a:r>
            <a:r>
              <a:rPr lang="en-US" sz="2000" b="1" dirty="0"/>
              <a:t>NSL-KDD</a:t>
            </a:r>
            <a:r>
              <a:rPr lang="en-US" sz="2000" dirty="0"/>
              <a:t> datasets after preprocessing and normalization.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achieves high </a:t>
            </a:r>
            <a:r>
              <a:rPr lang="en-US" sz="2000" b="1" dirty="0"/>
              <a:t>Average Precision (0.8412)</a:t>
            </a:r>
            <a:r>
              <a:rPr lang="en-US" sz="2000" dirty="0"/>
              <a:t> and </a:t>
            </a:r>
            <a:r>
              <a:rPr lang="en-US" sz="2000" b="1" dirty="0"/>
              <a:t>F1-score (0.7463)</a:t>
            </a:r>
            <a:r>
              <a:rPr lang="en-US" sz="2000" dirty="0"/>
              <a:t> on CICIDS2017, demonstrating strong robustness, interpretability, and generalization for enterprise-scale cybersecurity applications.</a:t>
            </a:r>
          </a:p>
          <a:p>
            <a:pPr marL="355600" indent="-342900">
              <a:lnSpc>
                <a:spcPct val="100000"/>
              </a:lnSpc>
              <a:spcBef>
                <a:spcPts val="13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2889" rIns="0" bIns="0" rtlCol="0">
            <a:spAutoFit/>
          </a:bodyPr>
          <a:lstStyle/>
          <a:p>
            <a:pPr marL="21336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ACKNOWLEGEMENTS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10000" y="6451049"/>
            <a:ext cx="137820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Review No.3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188204" y="6451049"/>
            <a:ext cx="96147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dirty="0"/>
              <a:t>Batch No.BB5</a:t>
            </a:r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6542944" y="6451049"/>
            <a:ext cx="122301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888888"/>
                </a:solidFill>
                <a:latin typeface="Times New Roman"/>
                <a:cs typeface="Times New Roman"/>
              </a:rPr>
              <a:t>Department</a:t>
            </a:r>
            <a:r>
              <a:rPr sz="1200" spc="-3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t>of</a:t>
            </a:r>
            <a:r>
              <a:rPr sz="1200" spc="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CSE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17574" y="1730872"/>
            <a:ext cx="10588625" cy="4511491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41300" indent="-228600">
              <a:spcBef>
                <a:spcPts val="78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would like to express our sincere gratitude to the faculty and staff of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Narasaraopeta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Engineering College for their guidance and encouragement throughout the development of this project. Their insights and expertise have been invaluable.</a:t>
            </a:r>
          </a:p>
          <a:p>
            <a:pPr marL="241300" indent="-228600">
              <a:spcBef>
                <a:spcPts val="78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also extend our thanks to the administration for providing the necessary resources and a platform to showcase our work. This opportunity has been instrumental in enhancing our learning and growth.</a:t>
            </a:r>
          </a:p>
          <a:p>
            <a:pPr marL="12700">
              <a:spcBef>
                <a:spcPts val="780"/>
              </a:spcBef>
              <a:tabLst>
                <a:tab pos="241300" algn="l"/>
              </a:tabLst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Team No:BB5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Guide: </a:t>
            </a:r>
            <a:r>
              <a:rPr lang="en-US" sz="2000" spc="90" dirty="0" err="1">
                <a:latin typeface="Times New Roman"/>
                <a:cs typeface="Times New Roman"/>
              </a:rPr>
              <a:t>Munnangi</a:t>
            </a:r>
            <a:r>
              <a:rPr lang="en-US" sz="2000" spc="90" dirty="0">
                <a:latin typeface="Times New Roman"/>
                <a:cs typeface="Times New Roman"/>
              </a:rPr>
              <a:t> Suresh</a:t>
            </a:r>
          </a:p>
          <a:p>
            <a:r>
              <a:rPr lang="en-US" sz="2000" spc="9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 No’s: 22471A0585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22471A05C9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22471A05D1</a:t>
            </a:r>
          </a:p>
          <a:p>
            <a:pPr marL="241300" indent="-228600">
              <a:spcBef>
                <a:spcPts val="780"/>
              </a:spcBef>
              <a:buFont typeface="Arial MT"/>
              <a:buChar char="•"/>
              <a:tabLst>
                <a:tab pos="241300" algn="l"/>
              </a:tabLst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41300" algn="l"/>
              </a:tabLst>
            </a:pP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 flipH="1">
            <a:off x="4724400" y="3581400"/>
            <a:ext cx="2743200" cy="388567"/>
          </a:xfrm>
          <a:prstGeom prst="rect">
            <a:avLst/>
          </a:prstGeom>
        </p:spPr>
        <p:txBody>
          <a:bodyPr vert="horz" wrap="square" lIns="0" tIns="262889" rIns="0" bIns="0" rtlCol="0">
            <a:spAutoFit/>
          </a:bodyPr>
          <a:lstStyle/>
          <a:p>
            <a:pPr marL="1635125">
              <a:lnSpc>
                <a:spcPct val="100000"/>
              </a:lnSpc>
              <a:spcBef>
                <a:spcPts val="130"/>
              </a:spcBef>
            </a:pPr>
            <a:endParaRPr sz="800" b="0"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4038600" y="6451049"/>
            <a:ext cx="114960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Review No.3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188204" y="6451049"/>
            <a:ext cx="96147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dirty="0"/>
              <a:t>Batch No.BB5</a:t>
            </a:r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6542944" y="6451049"/>
            <a:ext cx="122301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888888"/>
                </a:solidFill>
                <a:latin typeface="Times New Roman"/>
                <a:cs typeface="Times New Roman"/>
              </a:rPr>
              <a:t>Department</a:t>
            </a:r>
            <a:r>
              <a:rPr sz="1200" spc="-3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t>of</a:t>
            </a:r>
            <a:r>
              <a:rPr sz="1200" spc="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CSE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67DB2C-5E0A-E608-0F99-A7B735458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09144" y="1524000"/>
            <a:ext cx="7467600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5463" y="283463"/>
            <a:ext cx="10101072" cy="1373452"/>
          </a:xfrm>
          <a:prstGeom prst="rect">
            <a:avLst/>
          </a:prstGeom>
        </p:spPr>
        <p:txBody>
          <a:bodyPr vert="horz" wrap="square" lIns="0" tIns="262889" rIns="0" bIns="0" rtlCol="0">
            <a:spAutoFit/>
          </a:bodyPr>
          <a:lstStyle/>
          <a:p>
            <a:pPr marL="2989580" algn="l">
              <a:spcBef>
                <a:spcPts val="130"/>
              </a:spcBef>
            </a:pPr>
            <a:r>
              <a:rPr spc="-10"/>
              <a:t>INTRODUCTION</a:t>
            </a:r>
            <a:br>
              <a:rPr lang="en-US" sz="2800" spc="-10"/>
            </a:br>
            <a:endParaRPr sz="2800"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3810000" y="6443662"/>
            <a:ext cx="91122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t>Review</a:t>
            </a:r>
            <a:r>
              <a:rPr sz="1200" spc="-3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No</a:t>
            </a:r>
            <a:r>
              <a:rPr lang="en-IN"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 3</a:t>
            </a:r>
            <a:r>
              <a:rPr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.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126920" y="6443662"/>
            <a:ext cx="104427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dirty="0"/>
              <a:t>Batch No.</a:t>
            </a:r>
            <a:r>
              <a:rPr lang="en-IN" spc="-25" dirty="0"/>
              <a:t>BB5</a:t>
            </a:r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6542944" y="6451049"/>
            <a:ext cx="122301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888888"/>
                </a:solidFill>
                <a:latin typeface="Times New Roman"/>
                <a:cs typeface="Times New Roman"/>
              </a:rPr>
              <a:t>Department</a:t>
            </a:r>
            <a:r>
              <a:rPr sz="1200" spc="-3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t>of</a:t>
            </a:r>
            <a:r>
              <a:rPr sz="1200" spc="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CSE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045463" y="1730872"/>
            <a:ext cx="10689336" cy="52322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41300" algn="l"/>
              </a:tabLst>
            </a:pPr>
            <a:r>
              <a:rPr sz="2750" b="1" dirty="0">
                <a:latin typeface="Times New Roman"/>
                <a:cs typeface="Times New Roman"/>
              </a:rPr>
              <a:t>Brief</a:t>
            </a:r>
            <a:r>
              <a:rPr sz="2750" b="1" spc="95" dirty="0">
                <a:latin typeface="Times New Roman"/>
                <a:cs typeface="Times New Roman"/>
              </a:rPr>
              <a:t> </a:t>
            </a:r>
            <a:r>
              <a:rPr sz="2750" b="1" dirty="0">
                <a:latin typeface="Times New Roman"/>
                <a:cs typeface="Times New Roman"/>
              </a:rPr>
              <a:t>introduction</a:t>
            </a:r>
            <a:r>
              <a:rPr sz="2750" b="1" spc="80" dirty="0">
                <a:latin typeface="Times New Roman"/>
                <a:cs typeface="Times New Roman"/>
              </a:rPr>
              <a:t> </a:t>
            </a:r>
            <a:r>
              <a:rPr sz="2750" b="1" dirty="0">
                <a:latin typeface="Times New Roman"/>
                <a:cs typeface="Times New Roman"/>
              </a:rPr>
              <a:t>to</a:t>
            </a:r>
            <a:r>
              <a:rPr sz="2750" b="1" spc="80" dirty="0">
                <a:latin typeface="Times New Roman"/>
                <a:cs typeface="Times New Roman"/>
              </a:rPr>
              <a:t> </a:t>
            </a:r>
            <a:r>
              <a:rPr sz="2750" b="1" dirty="0">
                <a:latin typeface="Times New Roman"/>
                <a:cs typeface="Times New Roman"/>
              </a:rPr>
              <a:t>the</a:t>
            </a:r>
            <a:r>
              <a:rPr sz="2750" b="1" spc="85" dirty="0">
                <a:latin typeface="Times New Roman"/>
                <a:cs typeface="Times New Roman"/>
              </a:rPr>
              <a:t> </a:t>
            </a:r>
            <a:r>
              <a:rPr sz="2750" b="1" spc="-10" dirty="0">
                <a:latin typeface="Times New Roman"/>
                <a:cs typeface="Times New Roman"/>
              </a:rPr>
              <a:t>projec</a:t>
            </a:r>
            <a:r>
              <a:rPr lang="en-US" sz="2750" b="1" spc="-10" dirty="0">
                <a:latin typeface="Times New Roman"/>
                <a:cs typeface="Times New Roman"/>
              </a:rPr>
              <a:t>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87230" y="2459744"/>
            <a:ext cx="95679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The project titled </a:t>
            </a:r>
            <a:r>
              <a:rPr lang="en-US" sz="2000" b="1" dirty="0"/>
              <a:t>“HFS-VAE – Hierarchical Feature-Splitting Variational Autoencoder”</a:t>
            </a:r>
            <a:r>
              <a:rPr lang="en-US" sz="2000" dirty="0"/>
              <a:t> aims to build a deep learning model for detecting network intrusions.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It splits network data into groups like </a:t>
            </a:r>
            <a:r>
              <a:rPr lang="en-US" sz="2000" b="1" dirty="0"/>
              <a:t>flow</a:t>
            </a:r>
            <a:r>
              <a:rPr lang="en-US" sz="2000" dirty="0"/>
              <a:t>, </a:t>
            </a:r>
            <a:r>
              <a:rPr lang="en-US" sz="2000" b="1" dirty="0"/>
              <a:t>packet</a:t>
            </a:r>
            <a:r>
              <a:rPr lang="en-US" sz="2000" dirty="0"/>
              <a:t>, and </a:t>
            </a:r>
            <a:r>
              <a:rPr lang="en-US" sz="2000" b="1" dirty="0"/>
              <a:t>protocol features</a:t>
            </a:r>
            <a:r>
              <a:rPr lang="en-US" sz="2000" dirty="0"/>
              <a:t>, and processes them using </a:t>
            </a:r>
            <a:r>
              <a:rPr lang="en-US" sz="2000" b="1" dirty="0"/>
              <a:t>parallel encoders</a:t>
            </a:r>
            <a:r>
              <a:rPr lang="en-US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These encoded features are then combined and classified using </a:t>
            </a:r>
            <a:r>
              <a:rPr lang="en-US" sz="2000" b="1" dirty="0" err="1"/>
              <a:t>XGBoost</a:t>
            </a:r>
            <a:r>
              <a:rPr lang="en-US" sz="2000" dirty="0"/>
              <a:t> to detect attacks accurately.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The model helps improve </a:t>
            </a:r>
            <a:r>
              <a:rPr lang="en-US" sz="2000" b="1" dirty="0"/>
              <a:t>accuracy</a:t>
            </a:r>
            <a:r>
              <a:rPr lang="en-US" sz="2000" dirty="0"/>
              <a:t>, </a:t>
            </a:r>
            <a:r>
              <a:rPr lang="en-US" sz="2000" b="1" dirty="0"/>
              <a:t>robustness</a:t>
            </a:r>
            <a:r>
              <a:rPr lang="en-US" sz="2000" dirty="0"/>
              <a:t>, and </a:t>
            </a:r>
            <a:r>
              <a:rPr lang="en-US" sz="2000" b="1" dirty="0"/>
              <a:t>interpretability</a:t>
            </a:r>
            <a:r>
              <a:rPr lang="en-US" sz="2000" dirty="0"/>
              <a:t> in identifying cyber threats in large-scale networks.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2889" rIns="0" bIns="0" rtlCol="0">
            <a:spAutoFit/>
          </a:bodyPr>
          <a:lstStyle/>
          <a:p>
            <a:pPr marL="298958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INTRODUCTION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334000" y="6451049"/>
            <a:ext cx="10668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dirty="0"/>
              <a:t>Batch No.BB5</a:t>
            </a:r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4038600" y="6451049"/>
            <a:ext cx="114960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Review No.3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2944" y="6451049"/>
            <a:ext cx="122301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888888"/>
                </a:solidFill>
                <a:latin typeface="Times New Roman"/>
                <a:cs typeface="Times New Roman"/>
              </a:rPr>
              <a:t>Department</a:t>
            </a:r>
            <a:r>
              <a:rPr sz="1200" spc="-3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t>of</a:t>
            </a:r>
            <a:r>
              <a:rPr sz="1200" spc="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CSE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7574" y="1730872"/>
            <a:ext cx="5232099" cy="52322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240665" algn="l"/>
              </a:tabLst>
            </a:pPr>
            <a:r>
              <a:rPr sz="2750" b="1">
                <a:latin typeface="Times New Roman"/>
                <a:cs typeface="Times New Roman"/>
              </a:rPr>
              <a:t>Motivation</a:t>
            </a:r>
            <a:r>
              <a:rPr sz="2750" b="1" spc="95">
                <a:latin typeface="Times New Roman"/>
                <a:cs typeface="Times New Roman"/>
              </a:rPr>
              <a:t> </a:t>
            </a:r>
            <a:r>
              <a:rPr sz="2750" b="1" dirty="0">
                <a:latin typeface="Times New Roman"/>
                <a:cs typeface="Times New Roman"/>
              </a:rPr>
              <a:t>behind</a:t>
            </a:r>
            <a:r>
              <a:rPr sz="2750" b="1" spc="100" dirty="0">
                <a:latin typeface="Times New Roman"/>
                <a:cs typeface="Times New Roman"/>
              </a:rPr>
              <a:t> </a:t>
            </a:r>
            <a:r>
              <a:rPr sz="2750" b="1">
                <a:latin typeface="Times New Roman"/>
                <a:cs typeface="Times New Roman"/>
              </a:rPr>
              <a:t>the</a:t>
            </a:r>
            <a:r>
              <a:rPr sz="2750" b="1" spc="100">
                <a:latin typeface="Times New Roman"/>
                <a:cs typeface="Times New Roman"/>
              </a:rPr>
              <a:t> </a:t>
            </a:r>
            <a:r>
              <a:rPr sz="2750" b="1" spc="-10">
                <a:latin typeface="Times New Roman"/>
                <a:cs typeface="Times New Roman"/>
              </a:rPr>
              <a:t>project</a:t>
            </a:r>
            <a:endParaRPr sz="2750" b="1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0314" y="2454775"/>
            <a:ext cx="100584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Cyberattacks are increasing rapidly, and manual or traditional detection methods struggle to handle new and unknown threats.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Existing intrusion detection systems often fail to detect </a:t>
            </a:r>
            <a:r>
              <a:rPr lang="en-US" sz="2000" b="1" dirty="0"/>
              <a:t>zero-day attacks</a:t>
            </a:r>
            <a:r>
              <a:rPr lang="en-US" sz="2000" dirty="0"/>
              <a:t> and lack robustness against complex network traffic.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Many deep learning models achieve high accuracy but remain </a:t>
            </a:r>
            <a:r>
              <a:rPr lang="en-US" sz="2000" b="1" dirty="0"/>
              <a:t>black-box systems</a:t>
            </a:r>
            <a:r>
              <a:rPr lang="en-US" sz="2000" dirty="0"/>
              <a:t> with low interpretability.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The </a:t>
            </a:r>
            <a:r>
              <a:rPr lang="en-US" sz="2000" b="1" dirty="0"/>
              <a:t>HFS-VAE model</a:t>
            </a:r>
            <a:r>
              <a:rPr lang="en-US" sz="2000" dirty="0"/>
              <a:t> aims to build a </a:t>
            </a:r>
            <a:r>
              <a:rPr lang="en-US" sz="2000" b="1" dirty="0"/>
              <a:t>robust, accurate, and explainable intrusion detection system</a:t>
            </a:r>
            <a:r>
              <a:rPr lang="en-US" sz="2000" dirty="0"/>
              <a:t> by learning structured features through hierarchical feature splitting.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05365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2889" rIns="0" bIns="0" rtlCol="0">
            <a:spAutoFit/>
          </a:bodyPr>
          <a:lstStyle/>
          <a:p>
            <a:pPr marL="298958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INTRODUCTION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70275" y="6451049"/>
            <a:ext cx="941602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Review No.3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208072" y="6451049"/>
            <a:ext cx="941602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dirty="0"/>
              <a:t>Batch No.BB5</a:t>
            </a:r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6542944" y="6451049"/>
            <a:ext cx="122301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888888"/>
                </a:solidFill>
                <a:latin typeface="Times New Roman"/>
                <a:cs typeface="Times New Roman"/>
              </a:rPr>
              <a:t>Department</a:t>
            </a:r>
            <a:r>
              <a:rPr sz="1200" spc="-3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t>of</a:t>
            </a:r>
            <a:r>
              <a:rPr sz="1200" spc="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CSE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17575" y="1730872"/>
            <a:ext cx="4768850" cy="52322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2750" b="1" dirty="0">
                <a:latin typeface="Times New Roman"/>
                <a:cs typeface="Times New Roman"/>
              </a:rPr>
              <a:t>Importance</a:t>
            </a:r>
            <a:r>
              <a:rPr sz="2750" b="1" spc="95" dirty="0">
                <a:latin typeface="Times New Roman"/>
                <a:cs typeface="Times New Roman"/>
              </a:rPr>
              <a:t> </a:t>
            </a:r>
            <a:r>
              <a:rPr sz="2750" b="1" dirty="0">
                <a:latin typeface="Times New Roman"/>
                <a:cs typeface="Times New Roman"/>
              </a:rPr>
              <a:t>and</a:t>
            </a:r>
            <a:r>
              <a:rPr sz="2750" b="1" spc="90" dirty="0">
                <a:latin typeface="Times New Roman"/>
                <a:cs typeface="Times New Roman"/>
              </a:rPr>
              <a:t> </a:t>
            </a:r>
            <a:r>
              <a:rPr sz="2750" b="1" spc="-10" dirty="0">
                <a:latin typeface="Times New Roman"/>
                <a:cs typeface="Times New Roman"/>
              </a:rPr>
              <a:t>relevance</a:t>
            </a:r>
            <a:endParaRPr sz="2750" b="1" dirty="0">
              <a:latin typeface="Times New Roman"/>
              <a:cs typeface="Times New Roman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85B0A62-A5AD-D6C8-50D2-66A0D247F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501496"/>
            <a:ext cx="10426958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Enhances cybersecurity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detecting both known and unknown network attacks effectively.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Improves interpretability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through hierarchical feature splitting, helping users understand how attacks are identified.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Increases robustness and accuracy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deep learning and classifier fusion for reliable intrusion detection.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Supports real-world network security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applications, making it suitable for enterprises and large-scale systems.</a:t>
            </a:r>
          </a:p>
        </p:txBody>
      </p:sp>
    </p:spTree>
    <p:extLst>
      <p:ext uri="{BB962C8B-B14F-4D97-AF65-F5344CB8AC3E}">
        <p14:creationId xmlns:p14="http://schemas.microsoft.com/office/powerpoint/2010/main" val="1752504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9864" y="283463"/>
            <a:ext cx="5872735" cy="55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0" dirty="0"/>
              <a:t>LITERATURE</a:t>
            </a:r>
            <a:r>
              <a:rPr sz="3500" spc="-185" dirty="0"/>
              <a:t> </a:t>
            </a:r>
            <a:r>
              <a:rPr sz="3500" spc="-10" dirty="0"/>
              <a:t>SURVEY</a:t>
            </a:r>
            <a:endParaRPr sz="3500" dirty="0"/>
          </a:p>
        </p:txBody>
      </p:sp>
      <p:sp>
        <p:nvSpPr>
          <p:cNvPr id="5" name="object 5"/>
          <p:cNvSpPr txBox="1"/>
          <p:nvPr/>
        </p:nvSpPr>
        <p:spPr>
          <a:xfrm>
            <a:off x="4038600" y="6451049"/>
            <a:ext cx="114960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sz="1200" dirty="0">
                <a:solidFill>
                  <a:srgbClr val="888888"/>
                </a:solidFill>
                <a:latin typeface="Times New Roman"/>
                <a:cs typeface="Times New Roman"/>
              </a:rPr>
              <a:t>Review No.3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304870" y="6451049"/>
            <a:ext cx="101973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IN" dirty="0"/>
              <a:t>Batch No.BB5</a:t>
            </a:r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6542944" y="6451049"/>
            <a:ext cx="122301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888888"/>
                </a:solidFill>
                <a:latin typeface="Times New Roman"/>
                <a:cs typeface="Times New Roman"/>
              </a:rPr>
              <a:t>Department</a:t>
            </a:r>
            <a:r>
              <a:rPr sz="1200" spc="-3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t>of</a:t>
            </a:r>
            <a:r>
              <a:rPr sz="1200" spc="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CSE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594879"/>
              </p:ext>
            </p:extLst>
          </p:nvPr>
        </p:nvGraphicFramePr>
        <p:xfrm>
          <a:off x="114299" y="760028"/>
          <a:ext cx="11963401" cy="56910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4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44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75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082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867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6730"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lang="en-IN" sz="1400" b="1" spc="-25" dirty="0" err="1">
                          <a:latin typeface="Calibri"/>
                          <a:cs typeface="Calibri"/>
                        </a:rPr>
                        <a:t>SNo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Title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14984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Author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57225" marR="147955" indent="-494665">
                        <a:lnSpc>
                          <a:spcPct val="104900"/>
                        </a:lnSpc>
                        <a:spcBef>
                          <a:spcPts val="229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Journal</a:t>
                      </a:r>
                      <a:r>
                        <a:rPr sz="1400" b="1" spc="1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Name</a:t>
                      </a:r>
                      <a:r>
                        <a:rPr sz="1400" b="1" spc="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&amp;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Year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88010" marR="367030" indent="-208915">
                        <a:lnSpc>
                          <a:spcPct val="104900"/>
                        </a:lnSpc>
                        <a:spcBef>
                          <a:spcPts val="229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Methodology Adapted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Key</a:t>
                      </a:r>
                      <a:r>
                        <a:rPr sz="1400" b="1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Findings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spc="-20" dirty="0">
                          <a:latin typeface="Calibri"/>
                          <a:cs typeface="Calibri"/>
                        </a:rPr>
                        <a:t>Gaps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8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5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400" dirty="0">
                          <a:latin typeface="+mn-lt"/>
                          <a:cs typeface="Calibri"/>
                        </a:rPr>
                        <a:t>NIDS-Vis: Improving the generalized adversarial robustness of network intrusion detection system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He, Kim, Asghar, 2024, Computers &amp; Security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IN" sz="1400" dirty="0"/>
                        <a:t>https://doi.org/10.1016/j.cose.2024.104028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/>
                        <a:t>Data cleaning, normalization, and feature space partitioning using </a:t>
                      </a:r>
                      <a:r>
                        <a:rPr lang="en-US" sz="1400" b="1" dirty="0"/>
                        <a:t>Autoencoder-based IDS</a:t>
                      </a:r>
                      <a:r>
                        <a:rPr lang="en-US" sz="1400" dirty="0"/>
                        <a:t>.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/>
                        <a:t>Improved interpretability and robustness under adversarial conditions.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/>
                        <a:t>Enhanced decision-boundary visualization for deep IDS models.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/>
                        <a:t>Evaluated only on IoT dataset (UQ-IoT); lacks modular latent structure.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276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-50" dirty="0"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lang="en-US" sz="1400" dirty="0"/>
                        <a:t>. A Deep Learning Approach to Network Intrusion Detection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dirty="0">
                          <a:latin typeface="Times New Roman"/>
                          <a:cs typeface="Times New Roman"/>
                        </a:rPr>
                        <a:t>Shone et al., 2018, IEEE TETCI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dirty="0">
                          <a:latin typeface="Times New Roman"/>
                          <a:cs typeface="Times New Roman"/>
                        </a:rPr>
                        <a:t>https://ieeexplore.ieee.org/document/8264962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/>
                        <a:t>Applied </a:t>
                      </a:r>
                      <a:r>
                        <a:rPr lang="en-US" sz="1400" b="1" dirty="0"/>
                        <a:t>Stacked Autoencoder (SAE)</a:t>
                      </a:r>
                      <a:r>
                        <a:rPr lang="en-US" sz="1400" dirty="0"/>
                        <a:t> combined with </a:t>
                      </a:r>
                      <a:r>
                        <a:rPr lang="en-US" sz="1400" b="1" dirty="0"/>
                        <a:t>Random Forest</a:t>
                      </a:r>
                      <a:r>
                        <a:rPr lang="en-US" sz="1400" dirty="0"/>
                        <a:t> classifier.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/>
                        <a:t>Showed effectiveness of unsupervised feature learning for intrusion detection.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/>
                        <a:t>Limited explainability and robustness; trained on older datasets.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8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0" dirty="0">
                          <a:latin typeface="Calibri"/>
                          <a:cs typeface="Calibri"/>
                        </a:rPr>
                        <a:t>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/>
                        <a:t>Deep Learning Approach for Intelligent Intrusion Detection System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dirty="0" err="1">
                          <a:latin typeface="Times New Roman"/>
                          <a:cs typeface="Times New Roman"/>
                        </a:rPr>
                        <a:t>Vinayakumar</a:t>
                      </a:r>
                      <a:r>
                        <a:rPr lang="en-IN" sz="1400" dirty="0">
                          <a:latin typeface="Times New Roman"/>
                          <a:cs typeface="Times New Roman"/>
                        </a:rPr>
                        <a:t>, Soman, Poornachandran, 2019, IEEE Access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dirty="0">
                          <a:latin typeface="Times New Roman"/>
                          <a:cs typeface="Times New Roman"/>
                        </a:rPr>
                        <a:t>https://ieeexplore.ieee.org/abstract/document/8681044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 cleaning, normalization, and feature selection.</a:t>
                      </a:r>
                    </a:p>
                    <a:p>
                      <a:r>
                        <a:rPr lang="en-US" sz="1400" dirty="0"/>
                        <a:t>Used </a:t>
                      </a:r>
                      <a:r>
                        <a:rPr lang="en-US" sz="1400" b="1" dirty="0"/>
                        <a:t>DNN, CNN, RNN, and Autoencoder</a:t>
                      </a:r>
                      <a:r>
                        <a:rPr lang="en-US" sz="1400" dirty="0"/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lang="en-US" sz="1400" dirty="0" err="1"/>
                        <a:t>Deep</a:t>
                      </a:r>
                      <a:r>
                        <a:rPr lang="en-US" sz="1400" dirty="0"/>
                        <a:t> learning achieved higher accuracy than traditional ML across multiple datasets.</a:t>
                      </a:r>
                    </a:p>
                    <a:p>
                      <a:r>
                        <a:rPr lang="en-US" sz="1400" dirty="0"/>
                        <a:t>Demonstrated scalability for large network traffic data.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/>
                        <a:t>High computational cost, limited interpretability, and weak adversarial robustness.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256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50" dirty="0">
                          <a:latin typeface="Calibri"/>
                          <a:cs typeface="Calibri"/>
                        </a:rPr>
                        <a:t>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/>
                        <a:t>Toward Generating a New Intrusion Detection Dataset and Intrusion Traffic Characterization 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dirty="0" err="1">
                          <a:latin typeface="Times New Roman"/>
                          <a:cs typeface="Times New Roman"/>
                        </a:rPr>
                        <a:t>Sharafaldin</a:t>
                      </a:r>
                      <a:r>
                        <a:rPr lang="en-IN" sz="1400" dirty="0">
                          <a:latin typeface="Times New Roman"/>
                          <a:cs typeface="Times New Roman"/>
                        </a:rPr>
                        <a:t>, Lashkari, Ghorbani, 2018, ICISSP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dirty="0">
                          <a:latin typeface="Times New Roman"/>
                          <a:cs typeface="Times New Roman"/>
                        </a:rPr>
                        <a:t>https://www.scitepress.org/Papers/2018/66398/66398.pdf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/>
                        <a:t>Captured real network traffic using </a:t>
                      </a:r>
                      <a:r>
                        <a:rPr lang="en-US" sz="1400" b="1" dirty="0" err="1"/>
                        <a:t>CICFlowMeter</a:t>
                      </a:r>
                      <a:r>
                        <a:rPr lang="en-US" sz="1400" dirty="0"/>
                        <a:t> tool.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/>
                        <a:t>Introduced </a:t>
                      </a:r>
                      <a:r>
                        <a:rPr lang="en-US" sz="1400" b="1" dirty="0"/>
                        <a:t>CICIDS2017</a:t>
                      </a:r>
                      <a:r>
                        <a:rPr lang="en-US" sz="1400" dirty="0"/>
                        <a:t>, a realistic dataset covering DDoS, Botnet, Web, and Infiltration attacks.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/>
                        <a:t>Class imbalance in some attack categories; high preprocessing overhead.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07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-50" dirty="0">
                          <a:latin typeface="Calibri"/>
                          <a:cs typeface="Calibri"/>
                        </a:rPr>
                        <a:t>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/>
                        <a:t>An Efficient Intrusion Detection System Using Hybrid Deep Learning Model in IoT Networks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dirty="0"/>
                        <a:t>. Vignesh, R. Ashokkumar, N. Niranjan, S. Sendil Kumar, S. Siva Shankar 2025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dirty="0">
                          <a:latin typeface="Times New Roman"/>
                          <a:cs typeface="Times New Roman"/>
                        </a:rPr>
                        <a:t>https://link.springer.com/article/10.1186/s13638-025-02477-6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 cleaning, normalization, and feature extraction.</a:t>
                      </a:r>
                    </a:p>
                    <a:p>
                      <a:r>
                        <a:rPr lang="en-US" sz="1400" dirty="0"/>
                        <a:t>Implemented </a:t>
                      </a:r>
                      <a:r>
                        <a:rPr lang="en-US" sz="1400" b="1" dirty="0"/>
                        <a:t>Hybrid Deep Learning model</a:t>
                      </a:r>
                      <a:endParaRPr lang="en-US" sz="1400" dirty="0"/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/>
                        <a:t>Improved detection accuracy for IoT network intrusions.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/>
                        <a:t>Hybrid architectures outperform standalone deep learning models.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 cleaning, normalization, and feature extraction.</a:t>
                      </a:r>
                    </a:p>
                    <a:p>
                      <a:r>
                        <a:rPr lang="en-US" sz="1400" dirty="0"/>
                        <a:t>Implemented </a:t>
                      </a:r>
                      <a:r>
                        <a:rPr lang="en-US" sz="1400" b="1" dirty="0"/>
                        <a:t>Hybrid Deep Learning model</a:t>
                      </a:r>
                      <a:endParaRPr lang="en-US" sz="1400" dirty="0"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5463" y="283463"/>
            <a:ext cx="10101072" cy="942565"/>
          </a:xfrm>
          <a:prstGeom prst="rect">
            <a:avLst/>
          </a:prstGeom>
        </p:spPr>
        <p:txBody>
          <a:bodyPr vert="horz" wrap="square" lIns="0" tIns="262889" rIns="0" bIns="0" rtlCol="0">
            <a:spAutoFit/>
          </a:bodyPr>
          <a:lstStyle/>
          <a:p>
            <a:pPr marL="2188210" algn="just">
              <a:lnSpc>
                <a:spcPct val="100000"/>
              </a:lnSpc>
              <a:spcBef>
                <a:spcPts val="130"/>
              </a:spcBef>
            </a:pPr>
            <a:r>
              <a:rPr b="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b="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581400" y="6451049"/>
            <a:ext cx="160680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ts val="1410"/>
              </a:lnSpc>
            </a:pPr>
            <a:r>
              <a:rPr lang="en-IN" sz="1200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No.3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926664" y="6451049"/>
            <a:ext cx="122301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ts val="141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No.BB5</a:t>
            </a:r>
            <a:endParaRPr spc="-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2944" y="6451049"/>
            <a:ext cx="122301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ts val="1410"/>
              </a:lnSpc>
            </a:pPr>
            <a:r>
              <a:rPr sz="1200" spc="-10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sz="1200" spc="-30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200" spc="50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25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endParaRPr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104626" y="6451049"/>
            <a:ext cx="2159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ts val="1410"/>
              </a:lnSpc>
            </a:pPr>
            <a:fld id="{81D60167-4931-47E6-BA6A-407CBD079E47}" type="slidenum">
              <a:rPr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pPr marL="12700" algn="just">
                <a:lnSpc>
                  <a:spcPts val="1410"/>
                </a:lnSpc>
              </a:pPr>
              <a:t>8</a:t>
            </a:fld>
            <a:endParaRPr spc="-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5463" y="1224345"/>
            <a:ext cx="8168005" cy="468718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75"/>
              </a:spcBef>
              <a:tabLst>
                <a:tab pos="240665" algn="l"/>
              </a:tabLst>
            </a:pPr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Anomaly-Based Intrusion Detection Framework</a:t>
            </a:r>
            <a:endParaRPr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7E6626-79A9-F2E1-6190-863561760AF6}"/>
              </a:ext>
            </a:extLst>
          </p:cNvPr>
          <p:cNvSpPr txBox="1"/>
          <p:nvPr/>
        </p:nvSpPr>
        <p:spPr>
          <a:xfrm>
            <a:off x="1045463" y="1798199"/>
            <a:ext cx="91869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Denning et al.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Proposed one of the first models to detect abnormal system and network behaviors.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statistical analysis to compare current and normal profiles for anomaly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Provided the base concept for all later machine-learning intrusion detection systems.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A8F354-2E4E-545E-DF22-ED2D2A9C0972}"/>
              </a:ext>
            </a:extLst>
          </p:cNvPr>
          <p:cNvSpPr txBox="1"/>
          <p:nvPr/>
        </p:nvSpPr>
        <p:spPr>
          <a:xfrm>
            <a:off x="882157" y="4106523"/>
            <a:ext cx="105350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75"/>
              </a:spcBef>
              <a:tabLst>
                <a:tab pos="240665" algn="l"/>
              </a:tabLst>
            </a:pPr>
            <a:r>
              <a:rPr lang="en-IN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Autoencoder-Based Intrusion Detection System</a:t>
            </a:r>
            <a:endParaRPr lang="en-IN" sz="2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6C4134-4832-829E-5E72-EB3D2A404F1B}"/>
              </a:ext>
            </a:extLst>
          </p:cNvPr>
          <p:cNvSpPr txBox="1"/>
          <p:nvPr/>
        </p:nvSpPr>
        <p:spPr>
          <a:xfrm>
            <a:off x="1147680" y="4675527"/>
            <a:ext cx="9654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b="1" dirty="0"/>
              <a:t>Mirsky et al.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2AE74AD7-E5D4-D858-C461-1E354C483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7680" y="5089701"/>
            <a:ext cx="915507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Introduced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Kitsune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 ensemble of lightweight autoencoders for real-time detection.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Focused on unsupervised learning to identify unknown and zero-day attacks.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Proved autoencoders are effective for reconstructing normal traffic patterns.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84306-2BA1-0EF4-7137-159EFCC71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4F35456-05EC-3A4B-D4B5-AF2ACFFA49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5463" y="283463"/>
            <a:ext cx="10101072" cy="942565"/>
          </a:xfrm>
          <a:prstGeom prst="rect">
            <a:avLst/>
          </a:prstGeom>
        </p:spPr>
        <p:txBody>
          <a:bodyPr vert="horz" wrap="square" lIns="0" tIns="262889" rIns="0" bIns="0" rtlCol="0">
            <a:spAutoFit/>
          </a:bodyPr>
          <a:lstStyle/>
          <a:p>
            <a:pPr marL="2188210" algn="just">
              <a:lnSpc>
                <a:spcPct val="100000"/>
              </a:lnSpc>
              <a:spcBef>
                <a:spcPts val="130"/>
              </a:spcBef>
            </a:pPr>
            <a:r>
              <a:rPr b="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b="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SURVEY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66213E-0A1A-24DD-698E-CC8B2939D006}"/>
              </a:ext>
            </a:extLst>
          </p:cNvPr>
          <p:cNvSpPr txBox="1"/>
          <p:nvPr/>
        </p:nvSpPr>
        <p:spPr>
          <a:xfrm>
            <a:off x="3581400" y="6451049"/>
            <a:ext cx="160680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ts val="1410"/>
              </a:lnSpc>
            </a:pPr>
            <a:r>
              <a:rPr lang="en-IN" sz="1200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No.3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8E11B1A-BEFF-6D93-6F3C-08EDF0499C7D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5016009" y="6451049"/>
            <a:ext cx="1156191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ts val="141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No.BB5</a:t>
            </a:r>
            <a:endParaRPr spc="-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6232898-F118-D616-8E6B-1DDF895488A7}"/>
              </a:ext>
            </a:extLst>
          </p:cNvPr>
          <p:cNvSpPr txBox="1"/>
          <p:nvPr/>
        </p:nvSpPr>
        <p:spPr>
          <a:xfrm>
            <a:off x="6542944" y="6451049"/>
            <a:ext cx="122301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ts val="1410"/>
              </a:lnSpc>
            </a:pPr>
            <a:r>
              <a:rPr sz="1200" spc="-10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sz="1200" spc="-30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200" spc="50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25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endParaRPr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0061BB0-E273-98A7-C9F2-B9BEDAD399AE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1104626" y="6451049"/>
            <a:ext cx="2159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ts val="1410"/>
              </a:lnSpc>
            </a:pPr>
            <a:fld id="{81D60167-4931-47E6-BA6A-407CBD079E47}" type="slidenum">
              <a:rPr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pPr marL="12700" algn="just">
                <a:lnSpc>
                  <a:spcPts val="1410"/>
                </a:lnSpc>
              </a:pPr>
              <a:t>9</a:t>
            </a:fld>
            <a:endParaRPr spc="-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E06D375-972D-471F-04C5-35BF43B030DD}"/>
              </a:ext>
            </a:extLst>
          </p:cNvPr>
          <p:cNvSpPr txBox="1"/>
          <p:nvPr/>
        </p:nvSpPr>
        <p:spPr>
          <a:xfrm>
            <a:off x="1495869" y="1441897"/>
            <a:ext cx="7384668" cy="43794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algn="just"/>
            <a:r>
              <a:rPr lang="en-US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Variational Autoencoder for Network Intrusion Detection</a:t>
            </a:r>
            <a:endParaRPr lang="en-IN" sz="2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226EE5-518F-1742-5F48-7F5CD4D3A93B}"/>
              </a:ext>
            </a:extLst>
          </p:cNvPr>
          <p:cNvSpPr txBox="1"/>
          <p:nvPr/>
        </p:nvSpPr>
        <p:spPr>
          <a:xfrm>
            <a:off x="1420991" y="3980803"/>
            <a:ext cx="94204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NIDS-Vis: Visualization and Robustness in NIDS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436846-ECCD-BD81-0D98-44E84A5272DE}"/>
              </a:ext>
            </a:extLst>
          </p:cNvPr>
          <p:cNvSpPr txBox="1"/>
          <p:nvPr/>
        </p:nvSpPr>
        <p:spPr>
          <a:xfrm>
            <a:off x="1490034" y="4512408"/>
            <a:ext cx="92119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He et al.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Proposed </a:t>
            </a:r>
            <a:r>
              <a:rPr lang="en-US" b="1" dirty="0"/>
              <a:t>Feature Space Partitioning (FSP)</a:t>
            </a:r>
            <a:r>
              <a:rPr lang="en-US" dirty="0"/>
              <a:t> and </a:t>
            </a:r>
            <a:r>
              <a:rPr lang="en-US" b="1" dirty="0"/>
              <a:t>Distributional Loss Function (DLF)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Improved the interpretability and adversarial robustness of deep NIDS.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Visualized decision boundaries and latent spaces for model explanation.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96A0C9-3137-5C17-A266-57E90D949A81}"/>
              </a:ext>
            </a:extLst>
          </p:cNvPr>
          <p:cNvSpPr txBox="1"/>
          <p:nvPr/>
        </p:nvSpPr>
        <p:spPr>
          <a:xfrm>
            <a:off x="1515059" y="2080135"/>
            <a:ext cx="935072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Zhao et al.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Utilized </a:t>
            </a:r>
            <a:r>
              <a:rPr lang="en-IN" b="1" dirty="0"/>
              <a:t>Variational Autoencoders (VAEs)</a:t>
            </a:r>
            <a:r>
              <a:rPr lang="en-IN" dirty="0"/>
              <a:t> to model normal network traffic distribution.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Detected anomalies using reconstruction error and latent feature deviation.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Enhanced detection accuracy on complex and imbalanced network datasets.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114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685</TotalTime>
  <Words>2714</Words>
  <Application>Microsoft Office PowerPoint</Application>
  <PresentationFormat>Widescreen</PresentationFormat>
  <Paragraphs>390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Arial MT</vt:lpstr>
      <vt:lpstr>Calibri</vt:lpstr>
      <vt:lpstr>Times New Roman</vt:lpstr>
      <vt:lpstr>Wingdings</vt:lpstr>
      <vt:lpstr>Office Theme</vt:lpstr>
      <vt:lpstr>Department of Computer Science and Engineering   HFS-VAE: A Hierarchical Feature-Splitting Variational Autoencoder for  Interpretable and Robust Network Intrusion Detection    </vt:lpstr>
      <vt:lpstr>OUTLINE</vt:lpstr>
      <vt:lpstr>ABSTRACT</vt:lpstr>
      <vt:lpstr>INTRODUCTION </vt:lpstr>
      <vt:lpstr>INTRODUCTION</vt:lpstr>
      <vt:lpstr>INTRODUCTION</vt:lpstr>
      <vt:lpstr>LITERATURE SURVEY</vt:lpstr>
      <vt:lpstr>LITERATURE SURVEY</vt:lpstr>
      <vt:lpstr>LITERATURE SURVEY</vt:lpstr>
      <vt:lpstr>LITERATURE SURVEY</vt:lpstr>
      <vt:lpstr>RESEARCH GAPS</vt:lpstr>
      <vt:lpstr>PROBLEM STATEMENT</vt:lpstr>
      <vt:lpstr>OBJECTIVES</vt:lpstr>
      <vt:lpstr>BLOCK DIAGRAM OR FLOW DIAGRAM</vt:lpstr>
      <vt:lpstr>METHODOLOGY</vt:lpstr>
      <vt:lpstr>METHODOLOGY</vt:lpstr>
      <vt:lpstr>IMPLEMENTATION</vt:lpstr>
      <vt:lpstr>FRONTEND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&amp; ANALYSIS</vt:lpstr>
      <vt:lpstr>RESULTS &amp; ANALYSIS</vt:lpstr>
      <vt:lpstr>RESULTS &amp; ANALYSIS</vt:lpstr>
      <vt:lpstr>CONCLUSION and FUTURE SCOPE</vt:lpstr>
      <vt:lpstr>REFERENCES</vt:lpstr>
      <vt:lpstr>ACKNOWLEGEMENTS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creator>susmitha polisetty</dc:creator>
  <cp:lastModifiedBy>Shaik Thaheer</cp:lastModifiedBy>
  <cp:revision>21</cp:revision>
  <dcterms:created xsi:type="dcterms:W3CDTF">2025-11-09T09:04:40Z</dcterms:created>
  <dcterms:modified xsi:type="dcterms:W3CDTF">2026-02-11T05:47:58Z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2024-12-19T00:00:00Z</vt:filetime>
  </property>
  <property fmtid="{D5CDD505-2E9C-101B-9397-08002B2CF9AE}" pid="3" name="LastSaved">
    <vt:filetime>2025-11-09T00:00:00Z</vt:filetime>
  </property>
</Properties>
</file>